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handoutMasterIdLst>
    <p:handoutMasterId r:id="rId42"/>
  </p:handoutMasterIdLst>
  <p:sldIdLst>
    <p:sldId id="256" r:id="rId3"/>
    <p:sldId id="262" r:id="rId4"/>
    <p:sldId id="263" r:id="rId5"/>
    <p:sldId id="296" r:id="rId6"/>
    <p:sldId id="336" r:id="rId7"/>
    <p:sldId id="305" r:id="rId8"/>
    <p:sldId id="306" r:id="rId9"/>
    <p:sldId id="274" r:id="rId10"/>
    <p:sldId id="308" r:id="rId11"/>
    <p:sldId id="316" r:id="rId12"/>
    <p:sldId id="278" r:id="rId13"/>
    <p:sldId id="327" r:id="rId14"/>
    <p:sldId id="285" r:id="rId15"/>
    <p:sldId id="286" r:id="rId16"/>
    <p:sldId id="280" r:id="rId17"/>
    <p:sldId id="292" r:id="rId18"/>
    <p:sldId id="322" r:id="rId19"/>
    <p:sldId id="309" r:id="rId20"/>
    <p:sldId id="301" r:id="rId21"/>
    <p:sldId id="303" r:id="rId22"/>
    <p:sldId id="295" r:id="rId23"/>
    <p:sldId id="310" r:id="rId24"/>
    <p:sldId id="323" r:id="rId25"/>
    <p:sldId id="313" r:id="rId26"/>
    <p:sldId id="337" r:id="rId27"/>
    <p:sldId id="319" r:id="rId28"/>
    <p:sldId id="324" r:id="rId29"/>
    <p:sldId id="329" r:id="rId30"/>
    <p:sldId id="330" r:id="rId31"/>
    <p:sldId id="331" r:id="rId32"/>
    <p:sldId id="320" r:id="rId33"/>
    <p:sldId id="321" r:id="rId34"/>
    <p:sldId id="332" r:id="rId35"/>
    <p:sldId id="333" r:id="rId36"/>
    <p:sldId id="335" r:id="rId37"/>
    <p:sldId id="314" r:id="rId38"/>
    <p:sldId id="339" r:id="rId39"/>
    <p:sldId id="338" r:id="rId40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268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7" autoAdjust="0"/>
    <p:restoredTop sz="96866" autoAdjust="0"/>
  </p:normalViewPr>
  <p:slideViewPr>
    <p:cSldViewPr snapToGrid="0" showGuides="1">
      <p:cViewPr varScale="1">
        <p:scale>
          <a:sx n="63" d="100"/>
          <a:sy n="63" d="100"/>
        </p:scale>
        <p:origin x="96" y="96"/>
      </p:cViewPr>
      <p:guideLst>
        <p:guide orient="horz" pos="209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0E144-F13D-468C-A830-308543E91580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E2BD8-D261-4745-8D61-04ED9D7E1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466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F7D3E-9342-4BE4-8C6B-919C1033EF1A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F3D00-9EDF-470A-91F3-B79627D51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03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F3D00-9EDF-470A-91F3-B79627D51B4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95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68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08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12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84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5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2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04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82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31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6502396"/>
            <a:ext cx="91440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435912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5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>
              <a:solidFill>
                <a:srgbClr val="335B7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0879E5-081C-4B82-A9A9-A8669A5CD0BC}" type="slidenum">
              <a:rPr lang="it-IT" smtClean="0">
                <a:solidFill>
                  <a:srgbClr val="335B74"/>
                </a:solidFill>
              </a:rPr>
              <a:pPr/>
              <a:t>‹N›</a:t>
            </a:fld>
            <a:endParaRPr lang="it-IT">
              <a:solidFill>
                <a:srgbClr val="335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4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697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209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9760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09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93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00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02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52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72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45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19D26-C151-4F9C-8680-76959524A031}" type="datetimeFigureOut">
              <a:rPr lang="it-IT" smtClean="0"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C9E6-4B31-4654-B3DE-E9A6B6FE6C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2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3CDF67-805C-4175-9008-A1F826B1D6C0}" type="datetimeFigureOut">
              <a:rPr lang="it-IT" smtClean="0"/>
              <a:pPr/>
              <a:t>24/06/2019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60879E5-081C-4B82-A9A9-A8669A5CD0BC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27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5.jpeg"/><Relationship Id="rId4" Type="http://schemas.openxmlformats.org/officeDocument/2006/relationships/image" Target="../media/image1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26" Type="http://schemas.openxmlformats.org/officeDocument/2006/relationships/image" Target="../media/image207.png"/><Relationship Id="rId3" Type="http://schemas.openxmlformats.org/officeDocument/2006/relationships/image" Target="../media/image184.png"/><Relationship Id="rId21" Type="http://schemas.openxmlformats.org/officeDocument/2006/relationships/image" Target="../media/image202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5" Type="http://schemas.openxmlformats.org/officeDocument/2006/relationships/image" Target="../media/image206.png"/><Relationship Id="rId2" Type="http://schemas.openxmlformats.org/officeDocument/2006/relationships/image" Target="../media/image183.png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29" Type="http://schemas.openxmlformats.org/officeDocument/2006/relationships/image" Target="../media/image2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24" Type="http://schemas.openxmlformats.org/officeDocument/2006/relationships/image" Target="../media/image205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23" Type="http://schemas.openxmlformats.org/officeDocument/2006/relationships/image" Target="../media/image204.png"/><Relationship Id="rId28" Type="http://schemas.openxmlformats.org/officeDocument/2006/relationships/image" Target="../media/image209.pn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Relationship Id="rId22" Type="http://schemas.openxmlformats.org/officeDocument/2006/relationships/image" Target="../media/image203.png"/><Relationship Id="rId27" Type="http://schemas.openxmlformats.org/officeDocument/2006/relationships/image" Target="../media/image208.png"/><Relationship Id="rId30" Type="http://schemas.openxmlformats.org/officeDocument/2006/relationships/image" Target="../media/image2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gif"/><Relationship Id="rId7" Type="http://schemas.openxmlformats.org/officeDocument/2006/relationships/image" Target="../media/image217.png"/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6.png"/><Relationship Id="rId11" Type="http://schemas.openxmlformats.org/officeDocument/2006/relationships/image" Target="../media/image221.jpeg"/><Relationship Id="rId5" Type="http://schemas.openxmlformats.org/officeDocument/2006/relationships/image" Target="../media/image215.png"/><Relationship Id="rId10" Type="http://schemas.openxmlformats.org/officeDocument/2006/relationships/image" Target="../media/image220.jpe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9.wm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1071" y="2353019"/>
            <a:ext cx="818185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25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Years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of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operation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applications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of the IMAA-CNR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direct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readout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satellite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receiving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station </a:t>
            </a:r>
          </a:p>
          <a:p>
            <a:pPr algn="ctr"/>
            <a:endParaRPr lang="it-IT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Teodosio Lacava, Emanuele Ciancia, Alfredo Falconieri</a:t>
            </a:r>
            <a:r>
              <a:rPr lang="it-IT" sz="2000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,</a:t>
            </a:r>
            <a:r>
              <a:rPr lang="it-IT" sz="2000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Mariapia</a:t>
            </a:r>
            <a:r>
              <a:rPr lang="it-IT" sz="2000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Faruolo</a:t>
            </a:r>
            <a:r>
              <a:rPr lang="it-IT" sz="2000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, Carolina </a:t>
            </a:r>
            <a:r>
              <a:rPr lang="it-IT" sz="2000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Filizzola</a:t>
            </a:r>
            <a:r>
              <a:rPr lang="it-IT" sz="2000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, Nicola Genzano, Mariano Lisi, Francesco Marchese, Giuseppe Mazzeo, Nicola Pergola, Valeria </a:t>
            </a:r>
            <a:r>
              <a:rPr lang="it-IT" sz="2000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Satriano, Valerio </a:t>
            </a:r>
            <a:r>
              <a:rPr lang="it-IT" sz="2000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Tramutoli</a:t>
            </a:r>
            <a:endParaRPr lang="it-IT" sz="2000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55" y="5436638"/>
            <a:ext cx="2553559" cy="108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99" y="5436638"/>
            <a:ext cx="3638135" cy="108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16098" t="9327" r="17073" b="70623"/>
          <a:stretch/>
        </p:blipFill>
        <p:spPr>
          <a:xfrm>
            <a:off x="0" y="-1"/>
            <a:ext cx="9145798" cy="16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399762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APPLICATIONS </a:t>
            </a:r>
            <a:endParaRPr lang="en-US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Hydrological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risk</a:t>
            </a:r>
          </a:p>
        </p:txBody>
      </p:sp>
      <p:pic>
        <p:nvPicPr>
          <p:cNvPr id="3" name="Picture 19" descr="Immagine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790696"/>
            <a:ext cx="2951162" cy="2138363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47808"/>
            <a:ext cx="3322638" cy="2239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032" y="3663946"/>
            <a:ext cx="3313112" cy="2481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Flood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- Optical band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5258" y="695480"/>
            <a:ext cx="4125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V(</a:t>
            </a:r>
            <a:r>
              <a:rPr lang="it-IT" dirty="0" err="1" smtClean="0">
                <a:solidFill>
                  <a:srgbClr val="3333FF"/>
                </a:solidFill>
              </a:rPr>
              <a:t>x,y,t</a:t>
            </a:r>
            <a:r>
              <a:rPr lang="it-IT" dirty="0" smtClean="0">
                <a:solidFill>
                  <a:srgbClr val="3333FF"/>
                </a:solidFill>
              </a:rPr>
              <a:t>) </a:t>
            </a:r>
            <a:r>
              <a:rPr lang="it-IT" dirty="0" err="1" smtClean="0">
                <a:solidFill>
                  <a:srgbClr val="3333FF"/>
                </a:solidFill>
              </a:rPr>
              <a:t>is</a:t>
            </a:r>
            <a:r>
              <a:rPr lang="it-IT" dirty="0" smtClean="0">
                <a:solidFill>
                  <a:srgbClr val="3333FF"/>
                </a:solidFill>
              </a:rPr>
              <a:t> a </a:t>
            </a:r>
            <a:r>
              <a:rPr lang="it-IT" dirty="0" err="1" smtClean="0">
                <a:solidFill>
                  <a:srgbClr val="3333FF"/>
                </a:solidFill>
              </a:rPr>
              <a:t>combination</a:t>
            </a:r>
            <a:r>
              <a:rPr lang="it-IT" dirty="0" smtClean="0">
                <a:solidFill>
                  <a:srgbClr val="3333FF"/>
                </a:solidFill>
              </a:rPr>
              <a:t> of the </a:t>
            </a:r>
            <a:r>
              <a:rPr lang="it-IT" dirty="0" err="1" smtClean="0">
                <a:solidFill>
                  <a:srgbClr val="3333FF"/>
                </a:solidFill>
              </a:rPr>
              <a:t>signals</a:t>
            </a:r>
            <a:endParaRPr lang="it-IT" dirty="0" smtClean="0">
              <a:solidFill>
                <a:srgbClr val="3333FF"/>
              </a:solidFill>
            </a:endParaRPr>
          </a:p>
          <a:p>
            <a:r>
              <a:rPr lang="it-IT" dirty="0" err="1" smtClean="0">
                <a:solidFill>
                  <a:srgbClr val="3333FF"/>
                </a:solidFill>
              </a:rPr>
              <a:t>acquired</a:t>
            </a:r>
            <a:r>
              <a:rPr lang="it-IT" dirty="0" smtClean="0">
                <a:solidFill>
                  <a:srgbClr val="3333FF"/>
                </a:solidFill>
              </a:rPr>
              <a:t> in the VNIR </a:t>
            </a:r>
            <a:r>
              <a:rPr lang="it-IT" dirty="0" err="1" smtClean="0">
                <a:solidFill>
                  <a:srgbClr val="3333FF"/>
                </a:solidFill>
              </a:rPr>
              <a:t>region</a:t>
            </a:r>
            <a:r>
              <a:rPr lang="it-IT" dirty="0" smtClean="0">
                <a:solidFill>
                  <a:srgbClr val="3333FF"/>
                </a:solidFill>
              </a:rPr>
              <a:t> (RST-FLOOD)</a:t>
            </a:r>
          </a:p>
          <a:p>
            <a:endParaRPr lang="it-IT" dirty="0" smtClean="0">
              <a:solidFill>
                <a:srgbClr val="3333FF"/>
              </a:solidFill>
            </a:endParaRPr>
          </a:p>
          <a:p>
            <a:r>
              <a:rPr lang="it-IT" dirty="0" smtClean="0">
                <a:solidFill>
                  <a:srgbClr val="3333FF"/>
                </a:solidFill>
              </a:rPr>
              <a:t>AVHRR (NIR-RED or NIR/RED)</a:t>
            </a:r>
          </a:p>
          <a:p>
            <a:r>
              <a:rPr lang="it-IT" dirty="0" smtClean="0">
                <a:solidFill>
                  <a:srgbClr val="3333FF"/>
                </a:solidFill>
              </a:rPr>
              <a:t>MODIS (idem)</a:t>
            </a:r>
          </a:p>
        </p:txBody>
      </p:sp>
      <p:sp>
        <p:nvSpPr>
          <p:cNvPr id="145" name="Rettangolo 144"/>
          <p:cNvSpPr/>
          <p:nvPr/>
        </p:nvSpPr>
        <p:spPr>
          <a:xfrm>
            <a:off x="540570" y="6081730"/>
            <a:ext cx="3240088" cy="338554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RGB (543) LANDSAT-7 ETM</a:t>
            </a:r>
          </a:p>
        </p:txBody>
      </p:sp>
      <p:pic>
        <p:nvPicPr>
          <p:cNvPr id="14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21" y="3201730"/>
            <a:ext cx="3440926" cy="2880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ttangolo 146"/>
          <p:cNvSpPr/>
          <p:nvPr/>
        </p:nvSpPr>
        <p:spPr>
          <a:xfrm>
            <a:off x="814204" y="2752471"/>
            <a:ext cx="2479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20 </a:t>
            </a:r>
            <a:r>
              <a:rPr lang="it-IT" sz="1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August </a:t>
            </a:r>
            <a:r>
              <a:rPr lang="it-IT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2002, 10.00GMT</a:t>
            </a:r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"/>
          <a:stretch>
            <a:fillRect/>
          </a:stretch>
        </p:blipFill>
        <p:spPr bwMode="auto">
          <a:xfrm>
            <a:off x="4781552" y="3520995"/>
            <a:ext cx="3558498" cy="2880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"/>
          <a:stretch>
            <a:fillRect/>
          </a:stretch>
        </p:blipFill>
        <p:spPr bwMode="auto">
          <a:xfrm>
            <a:off x="4781552" y="620505"/>
            <a:ext cx="3559354" cy="288000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ttangolo 150"/>
          <p:cNvSpPr/>
          <p:nvPr/>
        </p:nvSpPr>
        <p:spPr>
          <a:xfrm>
            <a:off x="4800600" y="3537853"/>
            <a:ext cx="1312863" cy="830997"/>
          </a:xfrm>
          <a:prstGeom prst="rect">
            <a:avLst/>
          </a:prstGeom>
          <a:solidFill>
            <a:schemeClr val="bg1"/>
          </a:solidFill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u="sng" dirty="0">
                <a:solidFill>
                  <a:srgbClr val="001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MODIS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1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20/08/ 2002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1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12.00GMT</a:t>
            </a:r>
          </a:p>
        </p:txBody>
      </p:sp>
      <p:sp>
        <p:nvSpPr>
          <p:cNvPr id="153" name="Rettangolo 152"/>
          <p:cNvSpPr/>
          <p:nvPr/>
        </p:nvSpPr>
        <p:spPr>
          <a:xfrm>
            <a:off x="4808220" y="630505"/>
            <a:ext cx="1312863" cy="830997"/>
          </a:xfrm>
          <a:prstGeom prst="rect">
            <a:avLst/>
          </a:prstGeom>
          <a:solidFill>
            <a:schemeClr val="bg1"/>
          </a:solidFill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u="sng" dirty="0">
                <a:solidFill>
                  <a:srgbClr val="001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AVHRR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1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20 /08/2002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1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Times New Roman" pitchFamily="18" charset="0"/>
              </a:rPr>
              <a:t>10.49GMT</a:t>
            </a:r>
          </a:p>
        </p:txBody>
      </p:sp>
      <p:pic>
        <p:nvPicPr>
          <p:cNvPr id="154" name="Immagine 16" descr="legenda_landsa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34" y="1041118"/>
            <a:ext cx="1384151" cy="54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Immagine 16" descr="legenda_landsa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33" y="3956454"/>
            <a:ext cx="1384151" cy="54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7" grpId="0"/>
      <p:bldP spid="151" grpId="0" animBg="1"/>
      <p:bldP spid="1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Flood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- Optical band</a:t>
            </a:r>
          </a:p>
        </p:txBody>
      </p:sp>
      <p:sp>
        <p:nvSpPr>
          <p:cNvPr id="69" name="Rettangolo 68"/>
          <p:cNvSpPr>
            <a:spLocks noChangeArrowheads="1"/>
          </p:cNvSpPr>
          <p:nvPr/>
        </p:nvSpPr>
        <p:spPr bwMode="auto">
          <a:xfrm>
            <a:off x="4572000" y="4595326"/>
            <a:ext cx="4498975" cy="1077218"/>
          </a:xfrm>
          <a:prstGeom prst="rect">
            <a:avLst/>
          </a:prstGeom>
          <a:solidFill>
            <a:srgbClr val="FFFF00">
              <a:alpha val="70195"/>
            </a:srgbClr>
          </a:solidFill>
          <a:ln w="6350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it-IT" sz="1600" b="1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it-IT" sz="1600" b="1" i="0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Near</a:t>
            </a:r>
            <a:r>
              <a:rPr kumimoji="0" lang="en-US" altLang="it-IT" sz="1600" b="1" i="0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real-time flood evolution monitoring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it-IT" sz="1600" b="1" i="0" strike="noStrike" kern="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it-IT" sz="1600" b="1" i="0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High surface</a:t>
            </a:r>
            <a:r>
              <a:rPr lang="en-US" altLang="it-IT" sz="1600" b="1" kern="0" dirty="0">
                <a:solidFill>
                  <a:prstClr val="black"/>
                </a:solidFill>
                <a:latin typeface="+mn-lt"/>
              </a:rPr>
              <a:t>-</a:t>
            </a:r>
            <a:r>
              <a:rPr kumimoji="0" lang="en-US" altLang="it-IT" sz="1600" b="1" i="0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sampling temporal frequency, with higher opportunity to fill cloud cover gaps</a:t>
            </a:r>
            <a:endParaRPr kumimoji="0" lang="en-US" altLang="it-IT" sz="1600" b="1" i="0" strike="noStrike" kern="0" cap="none" spc="0" normalizeH="0" baseline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4391025" y="1368717"/>
            <a:ext cx="4679950" cy="2881313"/>
            <a:chOff x="4391025" y="1839595"/>
            <a:chExt cx="4679950" cy="2881313"/>
          </a:xfrm>
        </p:grpSpPr>
        <p:pic>
          <p:nvPicPr>
            <p:cNvPr id="70" name="Immagine 69" descr="SEQ-IN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025" y="1839595"/>
              <a:ext cx="4679950" cy="288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 rot="16200000">
              <a:off x="3599969" y="2764198"/>
              <a:ext cx="20109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b="1" dirty="0" err="1" smtClean="0">
                  <a:latin typeface="Book Antiqua" panose="02040602050305030304" pitchFamily="18" charset="0"/>
                </a:rPr>
                <a:t>Anomalies</a:t>
              </a:r>
              <a:r>
                <a:rPr lang="it-IT" sz="1400" b="1" dirty="0" smtClean="0">
                  <a:latin typeface="Book Antiqua" panose="02040602050305030304" pitchFamily="18" charset="0"/>
                </a:rPr>
                <a:t> </a:t>
              </a:r>
              <a:r>
                <a:rPr lang="it-IT" sz="1400" b="1" dirty="0" err="1" smtClean="0">
                  <a:latin typeface="Book Antiqua" panose="02040602050305030304" pitchFamily="18" charset="0"/>
                </a:rPr>
                <a:t>number</a:t>
              </a:r>
              <a:endParaRPr lang="it-IT" sz="1400" b="1" dirty="0">
                <a:latin typeface="Book Antiqua" panose="02040602050305030304" pitchFamily="18" charset="0"/>
              </a:endParaRPr>
            </a:p>
          </p:txBody>
        </p:sp>
      </p:grpSp>
      <p:sp>
        <p:nvSpPr>
          <p:cNvPr id="127" name="Rettangolo 18"/>
          <p:cNvSpPr>
            <a:spLocks noChangeArrowheads="1"/>
          </p:cNvSpPr>
          <p:nvPr/>
        </p:nvSpPr>
        <p:spPr bwMode="auto">
          <a:xfrm>
            <a:off x="1782762" y="633193"/>
            <a:ext cx="5578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b="1" dirty="0">
                <a:solidFill>
                  <a:srgbClr val="3333FF"/>
                </a:solidFill>
                <a:latin typeface="+mn-lt"/>
                <a:ea typeface="Yu Gothic" panose="020B0400000000000000" pitchFamily="34" charset="-128"/>
                <a:cs typeface="Arial" panose="020B0604020202020204" pitchFamily="34" charset="0"/>
              </a:rPr>
              <a:t>Optical band </a:t>
            </a:r>
            <a:r>
              <a:rPr lang="it-IT" altLang="it-IT" sz="2400" b="1" dirty="0" smtClean="0">
                <a:solidFill>
                  <a:srgbClr val="3333FF"/>
                </a:solidFill>
                <a:latin typeface="+mn-lt"/>
                <a:ea typeface="Yu Gothic" panose="020B0400000000000000" pitchFamily="34" charset="-128"/>
                <a:cs typeface="Arial" panose="020B0604020202020204" pitchFamily="34" charset="0"/>
              </a:rPr>
              <a:t>multi-</a:t>
            </a:r>
            <a:r>
              <a:rPr lang="it-IT" altLang="it-IT" sz="2400" b="1" dirty="0" err="1" smtClean="0">
                <a:solidFill>
                  <a:srgbClr val="3333FF"/>
                </a:solidFill>
                <a:latin typeface="+mn-lt"/>
                <a:ea typeface="Yu Gothic" panose="020B0400000000000000" pitchFamily="34" charset="-128"/>
                <a:cs typeface="Arial" panose="020B0604020202020204" pitchFamily="34" charset="0"/>
              </a:rPr>
              <a:t>sensor</a:t>
            </a:r>
            <a:r>
              <a:rPr lang="it-IT" altLang="it-IT" sz="2400" b="1" dirty="0" smtClean="0">
                <a:solidFill>
                  <a:srgbClr val="3333FF"/>
                </a:solidFill>
                <a:latin typeface="+mn-lt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3333FF"/>
                </a:solidFill>
                <a:latin typeface="+mn-lt"/>
                <a:ea typeface="Yu Gothic" panose="020B0400000000000000" pitchFamily="34" charset="-128"/>
                <a:cs typeface="Arial" panose="020B0604020202020204" pitchFamily="34" charset="0"/>
              </a:rPr>
              <a:t>system</a:t>
            </a:r>
            <a:endParaRPr lang="it-IT" altLang="it-IT" sz="2400" b="1" dirty="0">
              <a:solidFill>
                <a:srgbClr val="3333FF"/>
              </a:solidFill>
              <a:latin typeface="+mn-lt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63" name="Gruppo 62"/>
          <p:cNvGrpSpPr>
            <a:grpSpLocks/>
          </p:cNvGrpSpPr>
          <p:nvPr/>
        </p:nvGrpSpPr>
        <p:grpSpPr bwMode="auto">
          <a:xfrm>
            <a:off x="139898" y="2307724"/>
            <a:ext cx="3943350" cy="3711575"/>
            <a:chOff x="2600325" y="1573213"/>
            <a:chExt cx="3943350" cy="3711575"/>
          </a:xfrm>
        </p:grpSpPr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1573213"/>
              <a:ext cx="3943350" cy="371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2" descr="16ago_modi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8" t="17468" r="1141" b="2495"/>
            <a:stretch>
              <a:fillRect/>
            </a:stretch>
          </p:blipFill>
          <p:spPr bwMode="auto">
            <a:xfrm>
              <a:off x="3174043" y="1863874"/>
              <a:ext cx="3294548" cy="329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" name="Rettangolo 65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16,2002 – 10.45GMT</a:t>
            </a:r>
          </a:p>
        </p:txBody>
      </p:sp>
      <p:pic>
        <p:nvPicPr>
          <p:cNvPr id="67" name="Picture 3" descr="16ago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8300" r="2283" b="2495"/>
          <a:stretch>
            <a:fillRect/>
          </a:stretch>
        </p:blipFill>
        <p:spPr bwMode="auto">
          <a:xfrm>
            <a:off x="735210" y="2634749"/>
            <a:ext cx="3224213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ttangolo 67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16,2002 – 11.37GMT</a:t>
            </a:r>
          </a:p>
        </p:txBody>
      </p:sp>
      <p:pic>
        <p:nvPicPr>
          <p:cNvPr id="124" name="Picture 4" descr="16ago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17354" r="1164" b="2798"/>
          <a:stretch>
            <a:fillRect/>
          </a:stretch>
        </p:blipFill>
        <p:spPr bwMode="auto">
          <a:xfrm>
            <a:off x="743148" y="2620461"/>
            <a:ext cx="319881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Rettangolo 124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16,2002 – 13.16GMT</a:t>
            </a:r>
          </a:p>
        </p:txBody>
      </p:sp>
      <p:pic>
        <p:nvPicPr>
          <p:cNvPr id="126" name="Picture 3" descr="17ago_mod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17635" r="1152" b="2519"/>
          <a:stretch>
            <a:fillRect/>
          </a:stretch>
        </p:blipFill>
        <p:spPr bwMode="auto">
          <a:xfrm>
            <a:off x="716160" y="2628399"/>
            <a:ext cx="3254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Rettangolo 127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17,2002 – 09.50GMT</a:t>
            </a:r>
          </a:p>
        </p:txBody>
      </p:sp>
      <p:pic>
        <p:nvPicPr>
          <p:cNvPr id="129" name="Picture 5" descr="17ago_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17354" r="1164" b="2519"/>
          <a:stretch>
            <a:fillRect/>
          </a:stretch>
        </p:blipFill>
        <p:spPr bwMode="auto">
          <a:xfrm>
            <a:off x="733623" y="2626811"/>
            <a:ext cx="32258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Rettangolo 129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17,2002 – 11.26GMT</a:t>
            </a:r>
          </a:p>
        </p:txBody>
      </p:sp>
      <p:pic>
        <p:nvPicPr>
          <p:cNvPr id="131" name="Picture 6" descr="17ago_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t="17354" r="1164" b="2519"/>
          <a:stretch>
            <a:fillRect/>
          </a:stretch>
        </p:blipFill>
        <p:spPr bwMode="auto">
          <a:xfrm>
            <a:off x="730448" y="2606174"/>
            <a:ext cx="3225800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Rettangolo 131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17,2002 – 13.05GMT</a:t>
            </a:r>
          </a:p>
        </p:txBody>
      </p:sp>
      <p:pic>
        <p:nvPicPr>
          <p:cNvPr id="133" name="Picture 7" descr="18a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354" r="1151" b="2519"/>
          <a:stretch>
            <a:fillRect/>
          </a:stretch>
        </p:blipFill>
        <p:spPr bwMode="auto">
          <a:xfrm>
            <a:off x="700285" y="2595061"/>
            <a:ext cx="32496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Rettangolo 133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18,2002 – 11.15GMT</a:t>
            </a:r>
          </a:p>
        </p:txBody>
      </p:sp>
      <p:pic>
        <p:nvPicPr>
          <p:cNvPr id="135" name="Picture 4" descr="18ago_modi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17635" r="1152" b="2519"/>
          <a:stretch>
            <a:fillRect/>
          </a:stretch>
        </p:blipFill>
        <p:spPr bwMode="auto">
          <a:xfrm>
            <a:off x="719335" y="2612524"/>
            <a:ext cx="3268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ttangolo 135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18,2002 – 12.10GMT</a:t>
            </a:r>
          </a:p>
        </p:txBody>
      </p:sp>
      <p:pic>
        <p:nvPicPr>
          <p:cNvPr id="137" name="Picture 8" descr="19ago_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354" r="1151" b="2519"/>
          <a:stretch>
            <a:fillRect/>
          </a:stretch>
        </p:blipFill>
        <p:spPr bwMode="auto">
          <a:xfrm>
            <a:off x="708223" y="2591886"/>
            <a:ext cx="3246437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ttangolo 137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19,2002 – 11.01GMT</a:t>
            </a:r>
          </a:p>
        </p:txBody>
      </p:sp>
      <p:pic>
        <p:nvPicPr>
          <p:cNvPr id="139" name="Picture 5" descr="19ago_modis_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t="17635" r="1152" b="2519"/>
          <a:stretch>
            <a:fillRect/>
          </a:stretch>
        </p:blipFill>
        <p:spPr bwMode="auto">
          <a:xfrm>
            <a:off x="711398" y="2606174"/>
            <a:ext cx="3270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Rettangolo 139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19,2002 – 11.15GMT</a:t>
            </a:r>
          </a:p>
        </p:txBody>
      </p:sp>
      <p:pic>
        <p:nvPicPr>
          <p:cNvPr id="142" name="Picture 9" descr="19ago_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354" r="1151" b="2798"/>
          <a:stretch>
            <a:fillRect/>
          </a:stretch>
        </p:blipFill>
        <p:spPr bwMode="auto">
          <a:xfrm>
            <a:off x="714573" y="2588711"/>
            <a:ext cx="3249612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Rettangolo 142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19,2002 – 12.43GMT</a:t>
            </a:r>
          </a:p>
        </p:txBody>
      </p:sp>
      <p:pic>
        <p:nvPicPr>
          <p:cNvPr id="144" name="Picture 6" descr="19ago_modis_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250" r="1138" b="2489"/>
          <a:stretch>
            <a:fillRect/>
          </a:stretch>
        </p:blipFill>
        <p:spPr bwMode="auto">
          <a:xfrm>
            <a:off x="727273" y="2607761"/>
            <a:ext cx="3259137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Rettangolo 144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19,2002 – 12.55GMT</a:t>
            </a:r>
          </a:p>
        </p:txBody>
      </p:sp>
      <p:pic>
        <p:nvPicPr>
          <p:cNvPr id="146" name="Picture 7" descr="20ago_modis_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250" r="1138" b="2489"/>
          <a:stretch>
            <a:fillRect/>
          </a:stretch>
        </p:blipFill>
        <p:spPr bwMode="auto">
          <a:xfrm>
            <a:off x="727273" y="2598236"/>
            <a:ext cx="32670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Rettangolo 146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20,2002 – 10.20GMT</a:t>
            </a:r>
          </a:p>
        </p:txBody>
      </p:sp>
      <p:pic>
        <p:nvPicPr>
          <p:cNvPr id="148" name="Picture 2" descr="20ago_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354" r="1151" b="2519"/>
          <a:stretch>
            <a:fillRect/>
          </a:stretch>
        </p:blipFill>
        <p:spPr bwMode="auto">
          <a:xfrm>
            <a:off x="712985" y="2590299"/>
            <a:ext cx="324167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Rettangolo 148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20,2002 – 10.49GMT</a:t>
            </a:r>
          </a:p>
        </p:txBody>
      </p:sp>
      <p:pic>
        <p:nvPicPr>
          <p:cNvPr id="150" name="Picture 2" descr="20ago_modis_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250" r="1138" b="2489"/>
          <a:stretch>
            <a:fillRect/>
          </a:stretch>
        </p:blipFill>
        <p:spPr bwMode="auto">
          <a:xfrm>
            <a:off x="725685" y="2577599"/>
            <a:ext cx="327183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Rettangolo 150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20,2002 – 12.00GMT</a:t>
            </a:r>
          </a:p>
        </p:txBody>
      </p:sp>
      <p:pic>
        <p:nvPicPr>
          <p:cNvPr id="152" name="Picture 3" descr="20ago_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354" r="1151" b="2519"/>
          <a:stretch>
            <a:fillRect/>
          </a:stretch>
        </p:blipFill>
        <p:spPr bwMode="auto">
          <a:xfrm>
            <a:off x="720923" y="2626811"/>
            <a:ext cx="3243262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Rettangolo 152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20,2002 – 12.31GMT</a:t>
            </a:r>
          </a:p>
        </p:txBody>
      </p:sp>
      <p:pic>
        <p:nvPicPr>
          <p:cNvPr id="154" name="Picture 3" descr="21ago_modis_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250" r="1138" b="2489"/>
          <a:stretch>
            <a:fillRect/>
          </a:stretch>
        </p:blipFill>
        <p:spPr bwMode="auto">
          <a:xfrm>
            <a:off x="730448" y="2617286"/>
            <a:ext cx="32718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Rettangolo 154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21,2002 – 09.25GMT</a:t>
            </a:r>
          </a:p>
        </p:txBody>
      </p:sp>
      <p:pic>
        <p:nvPicPr>
          <p:cNvPr id="156" name="Picture 9" descr="21ago_modis_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526" r="1138" b="2489"/>
          <a:stretch>
            <a:fillRect/>
          </a:stretch>
        </p:blipFill>
        <p:spPr bwMode="auto">
          <a:xfrm>
            <a:off x="732035" y="2604586"/>
            <a:ext cx="3271838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Rettangolo 156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21,2002 – 11.05GMT</a:t>
            </a:r>
          </a:p>
        </p:txBody>
      </p:sp>
      <p:pic>
        <p:nvPicPr>
          <p:cNvPr id="158" name="Picture 4" descr="21a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354" r="1151" b="2519"/>
          <a:stretch>
            <a:fillRect/>
          </a:stretch>
        </p:blipFill>
        <p:spPr bwMode="auto">
          <a:xfrm>
            <a:off x="725685" y="2595061"/>
            <a:ext cx="324485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Rettangolo 158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21,2002 – 12.20GMT</a:t>
            </a:r>
          </a:p>
        </p:txBody>
      </p:sp>
      <p:pic>
        <p:nvPicPr>
          <p:cNvPr id="160" name="Picture 10" descr="21ago_modis_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250" r="1138" b="2489"/>
          <a:stretch>
            <a:fillRect/>
          </a:stretch>
        </p:blipFill>
        <p:spPr bwMode="auto">
          <a:xfrm>
            <a:off x="724098" y="2609349"/>
            <a:ext cx="32718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Rettangolo 160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21,2002 – 12.40GMT</a:t>
            </a:r>
          </a:p>
        </p:txBody>
      </p:sp>
      <p:pic>
        <p:nvPicPr>
          <p:cNvPr id="162" name="Picture 11" descr="22ago_modis_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526" r="1138" b="2489"/>
          <a:stretch>
            <a:fillRect/>
          </a:stretch>
        </p:blipFill>
        <p:spPr bwMode="auto">
          <a:xfrm>
            <a:off x="724098" y="2588711"/>
            <a:ext cx="327183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Rettangolo 162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22,2002 – 10.05GMT</a:t>
            </a:r>
          </a:p>
        </p:txBody>
      </p:sp>
      <p:pic>
        <p:nvPicPr>
          <p:cNvPr id="164" name="Picture 12" descr="22ago_modis_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526" r="1138" b="2489"/>
          <a:stretch>
            <a:fillRect/>
          </a:stretch>
        </p:blipFill>
        <p:spPr bwMode="auto">
          <a:xfrm>
            <a:off x="732035" y="2620461"/>
            <a:ext cx="3271838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" name="Rettangolo 164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22,2002 – 11.45GMT</a:t>
            </a:r>
          </a:p>
        </p:txBody>
      </p:sp>
      <p:pic>
        <p:nvPicPr>
          <p:cNvPr id="166" name="Picture 5" descr="22ag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635" r="1151" b="2519"/>
          <a:stretch>
            <a:fillRect/>
          </a:stretch>
        </p:blipFill>
        <p:spPr bwMode="auto">
          <a:xfrm>
            <a:off x="711398" y="2618874"/>
            <a:ext cx="324961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" name="Rettangolo 166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22,2002 – 12.09GMT</a:t>
            </a:r>
          </a:p>
        </p:txBody>
      </p:sp>
      <p:pic>
        <p:nvPicPr>
          <p:cNvPr id="168" name="Picture 8" descr="23ago_modis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8526" r="1138" b="2489"/>
          <a:stretch>
            <a:fillRect/>
          </a:stretch>
        </p:blipFill>
        <p:spPr bwMode="auto">
          <a:xfrm>
            <a:off x="732035" y="2602999"/>
            <a:ext cx="32639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" name="Rettangolo 168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23,2002 – 10.50GMT</a:t>
            </a:r>
          </a:p>
        </p:txBody>
      </p:sp>
      <p:pic>
        <p:nvPicPr>
          <p:cNvPr id="170" name="Picture 6" descr="23ago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7635" r="1151" b="2519"/>
          <a:stretch>
            <a:fillRect/>
          </a:stretch>
        </p:blipFill>
        <p:spPr bwMode="auto">
          <a:xfrm>
            <a:off x="727273" y="2602999"/>
            <a:ext cx="3249612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Rettangolo 170"/>
          <p:cNvSpPr/>
          <p:nvPr/>
        </p:nvSpPr>
        <p:spPr>
          <a:xfrm>
            <a:off x="671710" y="1586999"/>
            <a:ext cx="3419475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tx1"/>
                </a:solidFill>
              </a:rPr>
              <a:t>August 23,2002 – 11.57GMT</a:t>
            </a:r>
          </a:p>
        </p:txBody>
      </p:sp>
      <p:sp>
        <p:nvSpPr>
          <p:cNvPr id="61" name="CasellaDiTesto 60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6" grpId="0" animBg="1"/>
      <p:bldP spid="68" grpId="0" animBg="1"/>
      <p:bldP spid="125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3" grpId="0" animBg="1"/>
      <p:bldP spid="145" grpId="0" animBg="1"/>
      <p:bldP spid="147" grpId="0" animBg="1"/>
      <p:bldP spid="149" grpId="0" animBg="1"/>
      <p:bldP spid="151" grpId="0" animBg="1"/>
      <p:bldP spid="153" grpId="0" animBg="1"/>
      <p:bldP spid="155" grpId="0" animBg="1"/>
      <p:bldP spid="157" grpId="0" animBg="1"/>
      <p:bldP spid="159" grpId="0" animBg="1"/>
      <p:bldP spid="161" grpId="0" animBg="1"/>
      <p:bldP spid="163" grpId="0" animBg="1"/>
      <p:bldP spid="165" grpId="0" animBg="1"/>
      <p:bldP spid="167" grpId="0" animBg="1"/>
      <p:bldP spid="169" grpId="0" animBg="1"/>
      <p:bldP spid="1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Flood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- Optical band</a:t>
            </a:r>
          </a:p>
        </p:txBody>
      </p:sp>
      <p:sp>
        <p:nvSpPr>
          <p:cNvPr id="129" name="CasellaDiTesto 128"/>
          <p:cNvSpPr txBox="1"/>
          <p:nvPr/>
        </p:nvSpPr>
        <p:spPr>
          <a:xfrm>
            <a:off x="0" y="488091"/>
            <a:ext cx="402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3333FF"/>
                </a:solidFill>
              </a:rPr>
              <a:t>Exploiting</a:t>
            </a:r>
            <a:r>
              <a:rPr lang="it-IT" dirty="0" smtClean="0">
                <a:solidFill>
                  <a:srgbClr val="3333FF"/>
                </a:solidFill>
              </a:rPr>
              <a:t> the </a:t>
            </a:r>
            <a:r>
              <a:rPr lang="it-IT" dirty="0" err="1" smtClean="0">
                <a:solidFill>
                  <a:srgbClr val="3333FF"/>
                </a:solidFill>
              </a:rPr>
              <a:t>other</a:t>
            </a:r>
            <a:r>
              <a:rPr lang="it-IT" dirty="0" smtClean="0">
                <a:solidFill>
                  <a:srgbClr val="3333FF"/>
                </a:solidFill>
              </a:rPr>
              <a:t> VIIRS </a:t>
            </a:r>
            <a:r>
              <a:rPr lang="it-IT" dirty="0" err="1" smtClean="0">
                <a:solidFill>
                  <a:srgbClr val="3333FF"/>
                </a:solidFill>
              </a:rPr>
              <a:t>Imagery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bands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possible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combination</a:t>
            </a:r>
            <a:endParaRPr lang="it-IT" dirty="0" smtClean="0">
              <a:solidFill>
                <a:srgbClr val="3333FF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898788" y="5237324"/>
            <a:ext cx="325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NDSI</a:t>
            </a:r>
            <a:r>
              <a:rPr lang="it-IT" dirty="0">
                <a:solidFill>
                  <a:srgbClr val="3333FF"/>
                </a:solidFill>
              </a:rPr>
              <a:t>= </a:t>
            </a:r>
            <a:r>
              <a:rPr lang="it-IT" dirty="0" smtClean="0">
                <a:solidFill>
                  <a:srgbClr val="3333FF"/>
                </a:solidFill>
              </a:rPr>
              <a:t>(RED-SWIR)/(</a:t>
            </a:r>
            <a:r>
              <a:rPr lang="it-IT" dirty="0">
                <a:solidFill>
                  <a:srgbClr val="3333FF"/>
                </a:solidFill>
              </a:rPr>
              <a:t>RED + </a:t>
            </a:r>
            <a:r>
              <a:rPr lang="it-IT" dirty="0" smtClean="0">
                <a:solidFill>
                  <a:srgbClr val="3333FF"/>
                </a:solidFill>
              </a:rPr>
              <a:t>SWIR)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67" y="2762403"/>
            <a:ext cx="3653113" cy="3600000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3793807" y="3409039"/>
            <a:ext cx="15563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u="sng" dirty="0">
                <a:solidFill>
                  <a:srgbClr val="3333FF"/>
                </a:solidFill>
              </a:rPr>
              <a:t>VIIRS</a:t>
            </a:r>
            <a:r>
              <a:rPr lang="da-DK" dirty="0">
                <a:solidFill>
                  <a:srgbClr val="3333FF"/>
                </a:solidFill>
              </a:rPr>
              <a:t> on 4 December 2013 at 12:10 GMT </a:t>
            </a:r>
            <a:endParaRPr lang="it-IT" dirty="0">
              <a:solidFill>
                <a:srgbClr val="3333FF"/>
              </a:solidFill>
            </a:endParaRPr>
          </a:p>
        </p:txBody>
      </p:sp>
      <p:pic>
        <p:nvPicPr>
          <p:cNvPr id="12" name="Image1"/>
          <p:cNvPicPr>
            <a:picLocks noChangeAspect="1"/>
          </p:cNvPicPr>
          <p:nvPr/>
        </p:nvPicPr>
        <p:blipFill>
          <a:blip r:embed="rId3"/>
          <a:srcRect l="2959" t="43264" r="3178" b="3607"/>
          <a:stretch>
            <a:fillRect/>
          </a:stretch>
        </p:blipFill>
        <p:spPr bwMode="auto">
          <a:xfrm>
            <a:off x="4572000" y="662365"/>
            <a:ext cx="4478383" cy="20285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" y="1302851"/>
            <a:ext cx="3790038" cy="219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Flood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- Optical band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14" y="606381"/>
            <a:ext cx="2876400" cy="28352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b="22909"/>
          <a:stretch/>
        </p:blipFill>
        <p:spPr>
          <a:xfrm>
            <a:off x="6429366" y="656760"/>
            <a:ext cx="2059751" cy="2359005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/>
          <a:srcRect t="77243" r="54440"/>
          <a:stretch/>
        </p:blipFill>
        <p:spPr>
          <a:xfrm>
            <a:off x="7670778" y="2769149"/>
            <a:ext cx="1247030" cy="925396"/>
          </a:xfrm>
          <a:prstGeom prst="rect">
            <a:avLst/>
          </a:prstGeom>
        </p:spPr>
      </p:pic>
      <p:grpSp>
        <p:nvGrpSpPr>
          <p:cNvPr id="52" name="Gruppo 51"/>
          <p:cNvGrpSpPr/>
          <p:nvPr/>
        </p:nvGrpSpPr>
        <p:grpSpPr>
          <a:xfrm>
            <a:off x="3316711" y="3558380"/>
            <a:ext cx="4454681" cy="2880000"/>
            <a:chOff x="143999" y="720000"/>
            <a:chExt cx="4454681" cy="2880000"/>
          </a:xfrm>
        </p:grpSpPr>
        <p:sp>
          <p:nvSpPr>
            <p:cNvPr id="53" name="CasellaDiTesto 52"/>
            <p:cNvSpPr txBox="1"/>
            <p:nvPr/>
          </p:nvSpPr>
          <p:spPr>
            <a:xfrm>
              <a:off x="2880001" y="1800000"/>
              <a:ext cx="171867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04/12/2013 </a:t>
              </a:r>
              <a:endParaRPr lang="en-US" sz="1600" dirty="0" smtClean="0"/>
            </a:p>
            <a:p>
              <a:pPr algn="ctr"/>
              <a:r>
                <a:rPr lang="en-US" sz="1600" dirty="0" smtClean="0"/>
                <a:t>12:10 </a:t>
              </a:r>
              <a:r>
                <a:rPr lang="en-US" sz="1600" dirty="0"/>
                <a:t>GMT</a:t>
              </a:r>
              <a:endParaRPr lang="it-IT" sz="1600" dirty="0"/>
            </a:p>
          </p:txBody>
        </p:sp>
        <p:pic>
          <p:nvPicPr>
            <p:cNvPr id="54" name="Immagin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999" y="720000"/>
              <a:ext cx="2875690" cy="2880000"/>
            </a:xfrm>
            <a:prstGeom prst="rect">
              <a:avLst/>
            </a:prstGeom>
          </p:spPr>
        </p:pic>
      </p:grpSp>
      <p:grpSp>
        <p:nvGrpSpPr>
          <p:cNvPr id="55" name="Gruppo 54"/>
          <p:cNvGrpSpPr/>
          <p:nvPr/>
        </p:nvGrpSpPr>
        <p:grpSpPr>
          <a:xfrm>
            <a:off x="3316711" y="3558380"/>
            <a:ext cx="4454681" cy="2880000"/>
            <a:chOff x="143999" y="3689850"/>
            <a:chExt cx="4454681" cy="2880000"/>
          </a:xfrm>
        </p:grpSpPr>
        <p:sp>
          <p:nvSpPr>
            <p:cNvPr id="56" name="CasellaDiTesto 55"/>
            <p:cNvSpPr txBox="1"/>
            <p:nvPr/>
          </p:nvSpPr>
          <p:spPr>
            <a:xfrm>
              <a:off x="2880001" y="4769850"/>
              <a:ext cx="171867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05/12/2013 </a:t>
              </a:r>
            </a:p>
            <a:p>
              <a:pPr algn="ctr"/>
              <a:r>
                <a:rPr lang="en-US" sz="1600" dirty="0" smtClean="0"/>
                <a:t>11:52 </a:t>
              </a:r>
              <a:r>
                <a:rPr lang="en-US" sz="1600" dirty="0"/>
                <a:t>GMT</a:t>
              </a:r>
              <a:endParaRPr lang="it-IT" sz="1600" dirty="0"/>
            </a:p>
          </p:txBody>
        </p:sp>
        <p:pic>
          <p:nvPicPr>
            <p:cNvPr id="57" name="Immagine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99" y="3689850"/>
              <a:ext cx="2875943" cy="2880000"/>
            </a:xfrm>
            <a:prstGeom prst="rect">
              <a:avLst/>
            </a:prstGeom>
          </p:spPr>
        </p:pic>
      </p:grpSp>
      <p:grpSp>
        <p:nvGrpSpPr>
          <p:cNvPr id="58" name="Gruppo 57"/>
          <p:cNvGrpSpPr/>
          <p:nvPr/>
        </p:nvGrpSpPr>
        <p:grpSpPr>
          <a:xfrm>
            <a:off x="3316711" y="3558380"/>
            <a:ext cx="4454681" cy="2879999"/>
            <a:chOff x="143999" y="3735225"/>
            <a:chExt cx="4454681" cy="2879999"/>
          </a:xfrm>
        </p:grpSpPr>
        <p:sp>
          <p:nvSpPr>
            <p:cNvPr id="59" name="CasellaDiTesto 58"/>
            <p:cNvSpPr txBox="1"/>
            <p:nvPr/>
          </p:nvSpPr>
          <p:spPr>
            <a:xfrm>
              <a:off x="2880001" y="4815225"/>
              <a:ext cx="171867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06/12/2013 </a:t>
              </a:r>
            </a:p>
            <a:p>
              <a:pPr algn="ctr"/>
              <a:r>
                <a:rPr lang="en-US" sz="1600" dirty="0" smtClean="0"/>
                <a:t>11:35 </a:t>
              </a:r>
              <a:r>
                <a:rPr lang="en-US" sz="1600" dirty="0"/>
                <a:t>GMT</a:t>
              </a:r>
              <a:endParaRPr lang="it-IT" sz="1600" dirty="0"/>
            </a:p>
          </p:txBody>
        </p:sp>
        <p:pic>
          <p:nvPicPr>
            <p:cNvPr id="60" name="Immagin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999" y="3735225"/>
              <a:ext cx="2875686" cy="2879999"/>
            </a:xfrm>
            <a:prstGeom prst="rect">
              <a:avLst/>
            </a:prstGeom>
          </p:spPr>
        </p:pic>
      </p:grpSp>
      <p:grpSp>
        <p:nvGrpSpPr>
          <p:cNvPr id="61" name="Gruppo 60"/>
          <p:cNvGrpSpPr/>
          <p:nvPr/>
        </p:nvGrpSpPr>
        <p:grpSpPr>
          <a:xfrm>
            <a:off x="3316711" y="3558380"/>
            <a:ext cx="4454681" cy="2880000"/>
            <a:chOff x="143999" y="3735224"/>
            <a:chExt cx="4454681" cy="2880000"/>
          </a:xfrm>
        </p:grpSpPr>
        <p:sp>
          <p:nvSpPr>
            <p:cNvPr id="63" name="CasellaDiTesto 62"/>
            <p:cNvSpPr txBox="1"/>
            <p:nvPr/>
          </p:nvSpPr>
          <p:spPr>
            <a:xfrm>
              <a:off x="2880001" y="4815224"/>
              <a:ext cx="171867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07/12/2013 </a:t>
              </a:r>
            </a:p>
            <a:p>
              <a:pPr algn="ctr"/>
              <a:r>
                <a:rPr lang="en-US" sz="1600" dirty="0" smtClean="0"/>
                <a:t>11:12 </a:t>
              </a:r>
              <a:r>
                <a:rPr lang="en-US" sz="1600" dirty="0"/>
                <a:t>GMT</a:t>
              </a:r>
              <a:endParaRPr lang="it-IT" sz="1600" dirty="0"/>
            </a:p>
          </p:txBody>
        </p:sp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99" y="3735224"/>
              <a:ext cx="2875940" cy="2880000"/>
            </a:xfrm>
            <a:prstGeom prst="rect">
              <a:avLst/>
            </a:prstGeom>
          </p:spPr>
        </p:pic>
      </p:grpSp>
      <p:grpSp>
        <p:nvGrpSpPr>
          <p:cNvPr id="65" name="Gruppo 64"/>
          <p:cNvGrpSpPr/>
          <p:nvPr/>
        </p:nvGrpSpPr>
        <p:grpSpPr>
          <a:xfrm>
            <a:off x="3316711" y="3558380"/>
            <a:ext cx="4454681" cy="2880000"/>
            <a:chOff x="143999" y="3970557"/>
            <a:chExt cx="4454681" cy="2880000"/>
          </a:xfrm>
        </p:grpSpPr>
        <p:sp>
          <p:nvSpPr>
            <p:cNvPr id="66" name="CasellaDiTesto 65"/>
            <p:cNvSpPr txBox="1"/>
            <p:nvPr/>
          </p:nvSpPr>
          <p:spPr>
            <a:xfrm>
              <a:off x="2880001" y="5050557"/>
              <a:ext cx="171867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08/12/2013 </a:t>
              </a:r>
            </a:p>
            <a:p>
              <a:pPr algn="ctr"/>
              <a:r>
                <a:rPr lang="en-US" sz="1600" dirty="0" smtClean="0"/>
                <a:t>12:36 </a:t>
              </a:r>
              <a:r>
                <a:rPr lang="en-US" sz="1600" dirty="0"/>
                <a:t>GMT</a:t>
              </a:r>
              <a:endParaRPr lang="it-IT" sz="1600" dirty="0"/>
            </a:p>
          </p:txBody>
        </p:sp>
        <p:pic>
          <p:nvPicPr>
            <p:cNvPr id="67" name="Immagin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99" y="3970557"/>
              <a:ext cx="2875942" cy="2880000"/>
            </a:xfrm>
            <a:prstGeom prst="rect">
              <a:avLst/>
            </a:prstGeom>
          </p:spPr>
        </p:pic>
      </p:grpSp>
      <p:sp>
        <p:nvSpPr>
          <p:cNvPr id="8" name="Freccia curva 7"/>
          <p:cNvSpPr/>
          <p:nvPr/>
        </p:nvSpPr>
        <p:spPr>
          <a:xfrm>
            <a:off x="1948491" y="1183583"/>
            <a:ext cx="1173162" cy="55418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113316" y="635933"/>
            <a:ext cx="2162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3333FF"/>
                </a:solidFill>
              </a:rPr>
              <a:t>Flood</a:t>
            </a:r>
            <a:r>
              <a:rPr lang="it-IT" sz="2400" dirty="0" smtClean="0">
                <a:solidFill>
                  <a:srgbClr val="3333FF"/>
                </a:solidFill>
              </a:rPr>
              <a:t> </a:t>
            </a:r>
            <a:r>
              <a:rPr lang="it-IT" sz="2400" dirty="0" err="1" smtClean="0">
                <a:solidFill>
                  <a:srgbClr val="3333FF"/>
                </a:solidFill>
              </a:rPr>
              <a:t>hazard</a:t>
            </a:r>
            <a:r>
              <a:rPr lang="it-IT" sz="2400" dirty="0" smtClean="0">
                <a:solidFill>
                  <a:srgbClr val="3333FF"/>
                </a:solidFill>
              </a:rPr>
              <a:t> </a:t>
            </a:r>
            <a:r>
              <a:rPr lang="it-IT" sz="2400" dirty="0" err="1" smtClean="0">
                <a:solidFill>
                  <a:srgbClr val="3333FF"/>
                </a:solidFill>
              </a:rPr>
              <a:t>map</a:t>
            </a:r>
            <a:r>
              <a:rPr lang="it-IT" sz="2400" dirty="0" smtClean="0">
                <a:solidFill>
                  <a:srgbClr val="3333FF"/>
                </a:solidFill>
              </a:rPr>
              <a:t> </a:t>
            </a:r>
            <a:r>
              <a:rPr lang="it-IT" sz="2400" dirty="0" err="1" smtClean="0">
                <a:solidFill>
                  <a:srgbClr val="3333FF"/>
                </a:solidFill>
              </a:rPr>
              <a:t>assessment</a:t>
            </a:r>
            <a:endParaRPr lang="it-IT" sz="2400" dirty="0" smtClean="0">
              <a:solidFill>
                <a:srgbClr val="3333FF"/>
              </a:solidFill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113316" y="5458764"/>
            <a:ext cx="216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3333FF"/>
                </a:solidFill>
              </a:rPr>
              <a:t>VNG </a:t>
            </a:r>
            <a:r>
              <a:rPr lang="it-IT" sz="2400" dirty="0" err="1" smtClean="0">
                <a:solidFill>
                  <a:srgbClr val="3333FF"/>
                </a:solidFill>
              </a:rPr>
              <a:t>maps</a:t>
            </a:r>
            <a:r>
              <a:rPr lang="it-IT" sz="2400" dirty="0" smtClean="0">
                <a:solidFill>
                  <a:srgbClr val="3333FF"/>
                </a:solidFill>
              </a:rPr>
              <a:t> </a:t>
            </a:r>
            <a:r>
              <a:rPr lang="it-IT" sz="2400" dirty="0" err="1" smtClean="0">
                <a:solidFill>
                  <a:srgbClr val="3333FF"/>
                </a:solidFill>
              </a:rPr>
              <a:t>comparison</a:t>
            </a:r>
            <a:endParaRPr lang="it-IT" sz="2400" dirty="0" smtClean="0">
              <a:solidFill>
                <a:srgbClr val="3333FF"/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113316" y="1836262"/>
            <a:ext cx="2880000" cy="3696019"/>
            <a:chOff x="0" y="1"/>
            <a:chExt cx="2880000" cy="3696019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0" r="20106" b="13953"/>
            <a:stretch/>
          </p:blipFill>
          <p:spPr>
            <a:xfrm>
              <a:off x="0" y="144000"/>
              <a:ext cx="2880000" cy="2695447"/>
            </a:xfrm>
            <a:prstGeom prst="rect">
              <a:avLst/>
            </a:prstGeom>
          </p:spPr>
        </p:pic>
        <p:sp>
          <p:nvSpPr>
            <p:cNvPr id="29" name="Rettangolo 28"/>
            <p:cNvSpPr/>
            <p:nvPr/>
          </p:nvSpPr>
          <p:spPr>
            <a:xfrm>
              <a:off x="0" y="1"/>
              <a:ext cx="2880000" cy="32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December</a:t>
              </a:r>
              <a:r>
                <a:rPr lang="it-IT" sz="1200" b="1" dirty="0" smtClean="0">
                  <a:solidFill>
                    <a:schemeClr val="tx1"/>
                  </a:solidFill>
                </a:rPr>
                <a:t> 4, 2013 – 12.10 GMT</a:t>
              </a:r>
              <a:endParaRPr lang="it-IT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0" name="Gruppo 29"/>
            <p:cNvGrpSpPr/>
            <p:nvPr/>
          </p:nvGrpSpPr>
          <p:grpSpPr>
            <a:xfrm>
              <a:off x="287076" y="2839447"/>
              <a:ext cx="1597718" cy="856573"/>
              <a:chOff x="287076" y="2839447"/>
              <a:chExt cx="1597718" cy="856573"/>
            </a:xfrm>
          </p:grpSpPr>
          <p:sp>
            <p:nvSpPr>
              <p:cNvPr id="31" name="Rettangolo 30"/>
              <p:cNvSpPr/>
              <p:nvPr/>
            </p:nvSpPr>
            <p:spPr>
              <a:xfrm>
                <a:off x="329609" y="2935227"/>
                <a:ext cx="212651" cy="13822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ttangolo 31"/>
              <p:cNvSpPr/>
              <p:nvPr/>
            </p:nvSpPr>
            <p:spPr>
              <a:xfrm>
                <a:off x="329609" y="3201212"/>
                <a:ext cx="212651" cy="1382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329608" y="3468300"/>
                <a:ext cx="212651" cy="12565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ttangolo 33"/>
              <p:cNvSpPr/>
              <p:nvPr/>
            </p:nvSpPr>
            <p:spPr>
              <a:xfrm>
                <a:off x="623064" y="2839447"/>
                <a:ext cx="1038446" cy="3297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ALICE</a:t>
                </a:r>
                <a:r>
                  <a:rPr lang="en-US" sz="1200" b="1" baseline="-25000" dirty="0" smtClean="0">
                    <a:solidFill>
                      <a:schemeClr val="tx1"/>
                    </a:solidFill>
                  </a:rPr>
                  <a:t>NDSI</a:t>
                </a:r>
                <a:r>
                  <a:rPr lang="en-US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200" b="1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 3</a:t>
                </a:r>
              </a:p>
            </p:txBody>
          </p:sp>
          <p:sp>
            <p:nvSpPr>
              <p:cNvPr id="36" name="Rettangolo 35"/>
              <p:cNvSpPr/>
              <p:nvPr/>
            </p:nvSpPr>
            <p:spPr>
              <a:xfrm>
                <a:off x="623064" y="3105432"/>
                <a:ext cx="1038446" cy="3297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Cloud Mask</a:t>
                </a:r>
                <a:endParaRPr lang="en-US" sz="1200" b="1" dirty="0" smtClean="0">
                  <a:solidFill>
                    <a:schemeClr val="tx1"/>
                  </a:solidFill>
                  <a:sym typeface="Symbol" panose="05050102010706020507" pitchFamily="18" charset="2"/>
                </a:endParaRPr>
              </a:p>
            </p:txBody>
          </p:sp>
          <p:sp>
            <p:nvSpPr>
              <p:cNvPr id="37" name="Rettangolo 36"/>
              <p:cNvSpPr/>
              <p:nvPr/>
            </p:nvSpPr>
            <p:spPr>
              <a:xfrm>
                <a:off x="623064" y="3366237"/>
                <a:ext cx="1261730" cy="3297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Shadow Mask</a:t>
                </a:r>
                <a:endParaRPr lang="en-US" sz="1200" b="1" dirty="0" smtClean="0">
                  <a:solidFill>
                    <a:schemeClr val="tx1"/>
                  </a:solidFill>
                  <a:sym typeface="Symbol" panose="05050102010706020507" pitchFamily="18" charset="2"/>
                </a:endParaRPr>
              </a:p>
            </p:txBody>
          </p:sp>
          <p:sp>
            <p:nvSpPr>
              <p:cNvPr id="38" name="Rettangolo 37"/>
              <p:cNvSpPr/>
              <p:nvPr/>
            </p:nvSpPr>
            <p:spPr>
              <a:xfrm>
                <a:off x="287076" y="2865513"/>
                <a:ext cx="1467294" cy="8305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39" name="Gruppo 38"/>
          <p:cNvGrpSpPr/>
          <p:nvPr/>
        </p:nvGrpSpPr>
        <p:grpSpPr>
          <a:xfrm>
            <a:off x="113316" y="1836261"/>
            <a:ext cx="2880000" cy="2839784"/>
            <a:chOff x="0" y="2983446"/>
            <a:chExt cx="2880000" cy="2839784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1" r="20130" b="13963"/>
            <a:stretch/>
          </p:blipFill>
          <p:spPr>
            <a:xfrm>
              <a:off x="0" y="3127445"/>
              <a:ext cx="2880000" cy="2695785"/>
            </a:xfrm>
            <a:prstGeom prst="rect">
              <a:avLst/>
            </a:prstGeom>
          </p:spPr>
        </p:pic>
        <p:sp>
          <p:nvSpPr>
            <p:cNvPr id="41" name="Rettangolo 40"/>
            <p:cNvSpPr/>
            <p:nvPr/>
          </p:nvSpPr>
          <p:spPr>
            <a:xfrm>
              <a:off x="0" y="2983446"/>
              <a:ext cx="2880000" cy="32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</a:rPr>
                <a:t>December 5, 2013 – 11.52 GMT</a:t>
              </a: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113316" y="1836261"/>
            <a:ext cx="2880000" cy="2839446"/>
            <a:chOff x="3237875" y="1"/>
            <a:chExt cx="2880000" cy="2839446"/>
          </a:xfrm>
        </p:grpSpPr>
        <p:pic>
          <p:nvPicPr>
            <p:cNvPr id="43" name="Immagine 4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1" r="20130" b="13963"/>
            <a:stretch/>
          </p:blipFill>
          <p:spPr>
            <a:xfrm>
              <a:off x="3237875" y="143662"/>
              <a:ext cx="2880000" cy="2695785"/>
            </a:xfrm>
            <a:prstGeom prst="rect">
              <a:avLst/>
            </a:prstGeom>
          </p:spPr>
        </p:pic>
        <p:sp>
          <p:nvSpPr>
            <p:cNvPr id="44" name="Rettangolo 43"/>
            <p:cNvSpPr/>
            <p:nvPr/>
          </p:nvSpPr>
          <p:spPr>
            <a:xfrm>
              <a:off x="3237875" y="1"/>
              <a:ext cx="2880000" cy="32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</a:rPr>
                <a:t>December 6, 2013 – 11.35 GMT</a:t>
              </a:r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113316" y="1836262"/>
            <a:ext cx="2880000" cy="2839784"/>
            <a:chOff x="3302657" y="1"/>
            <a:chExt cx="2880000" cy="2839784"/>
          </a:xfrm>
        </p:grpSpPr>
        <p:pic>
          <p:nvPicPr>
            <p:cNvPr id="46" name="Immagine 4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1" r="20130" b="13963"/>
            <a:stretch/>
          </p:blipFill>
          <p:spPr>
            <a:xfrm>
              <a:off x="3302657" y="144000"/>
              <a:ext cx="2880000" cy="2695785"/>
            </a:xfrm>
            <a:prstGeom prst="rect">
              <a:avLst/>
            </a:prstGeom>
          </p:spPr>
        </p:pic>
        <p:sp>
          <p:nvSpPr>
            <p:cNvPr id="47" name="Rettangolo 46"/>
            <p:cNvSpPr/>
            <p:nvPr/>
          </p:nvSpPr>
          <p:spPr>
            <a:xfrm>
              <a:off x="3302657" y="1"/>
              <a:ext cx="2880000" cy="32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</a:rPr>
                <a:t>December 7, 2013 – 11.12 GMT</a:t>
              </a:r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113316" y="1836262"/>
            <a:ext cx="2880000" cy="2839784"/>
            <a:chOff x="6182657" y="1"/>
            <a:chExt cx="2880000" cy="2839784"/>
          </a:xfrm>
        </p:grpSpPr>
        <p:pic>
          <p:nvPicPr>
            <p:cNvPr id="49" name="Immagine 4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1" r="20130" b="13963"/>
            <a:stretch/>
          </p:blipFill>
          <p:spPr>
            <a:xfrm>
              <a:off x="6182657" y="144000"/>
              <a:ext cx="2880000" cy="2695785"/>
            </a:xfrm>
            <a:prstGeom prst="rect">
              <a:avLst/>
            </a:prstGeom>
          </p:spPr>
        </p:pic>
        <p:sp>
          <p:nvSpPr>
            <p:cNvPr id="50" name="Rettangolo 49"/>
            <p:cNvSpPr/>
            <p:nvPr/>
          </p:nvSpPr>
          <p:spPr>
            <a:xfrm>
              <a:off x="6182657" y="1"/>
              <a:ext cx="2880000" cy="329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200" b="1" dirty="0">
                  <a:solidFill>
                    <a:schemeClr val="tx1"/>
                  </a:solidFill>
                </a:rPr>
                <a:t>December 8, 2013 – 12.36 GMT</a:t>
              </a:r>
            </a:p>
          </p:txBody>
        </p:sp>
      </p:grpSp>
      <p:sp>
        <p:nvSpPr>
          <p:cNvPr id="69" name="Freccia curva 68"/>
          <p:cNvSpPr/>
          <p:nvPr/>
        </p:nvSpPr>
        <p:spPr>
          <a:xfrm flipV="1">
            <a:off x="1948491" y="5320198"/>
            <a:ext cx="1173162" cy="554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/>
      <p:bldP spid="71" grpId="0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Flood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-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Microwave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66" name="Picture 14" descr="pip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9"/>
          <a:stretch>
            <a:fillRect/>
          </a:stretch>
        </p:blipFill>
        <p:spPr bwMode="auto">
          <a:xfrm>
            <a:off x="5410696" y="5370420"/>
            <a:ext cx="33845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5" descr="SWVI_august200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33" y="1181066"/>
            <a:ext cx="5988588" cy="40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13"/>
          <p:cNvSpPr>
            <a:spLocks noChangeArrowheads="1"/>
          </p:cNvSpPr>
          <p:nvPr/>
        </p:nvSpPr>
        <p:spPr bwMode="auto">
          <a:xfrm>
            <a:off x="79417" y="1386612"/>
            <a:ext cx="208701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smtClean="0">
                <a:solidFill>
                  <a:srgbClr val="3333FF"/>
                </a:solidFill>
              </a:rPr>
              <a:t>the </a:t>
            </a:r>
            <a:r>
              <a:rPr lang="it-IT" dirty="0" err="1" smtClean="0">
                <a:solidFill>
                  <a:srgbClr val="3333FF"/>
                </a:solidFill>
              </a:rPr>
              <a:t>Brightness</a:t>
            </a:r>
            <a:r>
              <a:rPr lang="it-IT" dirty="0" smtClean="0">
                <a:solidFill>
                  <a:srgbClr val="3333FF"/>
                </a:solidFill>
              </a:rPr>
              <a:t> temperature </a:t>
            </a:r>
            <a:r>
              <a:rPr lang="it-IT" dirty="0" err="1" smtClean="0">
                <a:solidFill>
                  <a:srgbClr val="3333FF"/>
                </a:solidFill>
              </a:rPr>
              <a:t>difference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between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two</a:t>
            </a:r>
            <a:r>
              <a:rPr lang="it-IT" dirty="0" smtClean="0">
                <a:solidFill>
                  <a:srgbClr val="3333FF"/>
                </a:solidFill>
              </a:rPr>
              <a:t> AMSU </a:t>
            </a:r>
            <a:r>
              <a:rPr lang="it-IT" dirty="0" err="1" smtClean="0">
                <a:solidFill>
                  <a:srgbClr val="3333FF"/>
                </a:solidFill>
              </a:rPr>
              <a:t>window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channels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</a:p>
          <a:p>
            <a:r>
              <a:rPr lang="it-IT" dirty="0" smtClean="0">
                <a:solidFill>
                  <a:srgbClr val="3333FF"/>
                </a:solidFill>
              </a:rPr>
              <a:t>(</a:t>
            </a:r>
            <a:r>
              <a:rPr lang="it-IT" dirty="0" err="1" smtClean="0">
                <a:solidFill>
                  <a:srgbClr val="3333FF"/>
                </a:solidFill>
              </a:rPr>
              <a:t>Soil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Wetness</a:t>
            </a:r>
            <a:r>
              <a:rPr lang="it-IT" dirty="0" smtClean="0">
                <a:solidFill>
                  <a:srgbClr val="3333FF"/>
                </a:solidFill>
              </a:rPr>
              <a:t> Index = BT</a:t>
            </a:r>
            <a:r>
              <a:rPr lang="it-IT" baseline="-25000" dirty="0" smtClean="0">
                <a:solidFill>
                  <a:srgbClr val="3333FF"/>
                </a:solidFill>
              </a:rPr>
              <a:t>89</a:t>
            </a:r>
            <a:r>
              <a:rPr lang="it-IT" dirty="0" smtClean="0">
                <a:solidFill>
                  <a:srgbClr val="3333FF"/>
                </a:solidFill>
              </a:rPr>
              <a:t>-BT</a:t>
            </a:r>
            <a:r>
              <a:rPr lang="it-IT" baseline="-25000" dirty="0" smtClean="0">
                <a:solidFill>
                  <a:srgbClr val="3333FF"/>
                </a:solidFill>
              </a:rPr>
              <a:t>23</a:t>
            </a:r>
            <a:r>
              <a:rPr lang="it-IT" dirty="0" smtClean="0">
                <a:solidFill>
                  <a:srgbClr val="3333FF"/>
                </a:solidFill>
              </a:rPr>
              <a:t>) sensitive to water </a:t>
            </a:r>
            <a:r>
              <a:rPr lang="it-IT" dirty="0" err="1" smtClean="0">
                <a:solidFill>
                  <a:srgbClr val="3333FF"/>
                </a:solidFill>
              </a:rPr>
              <a:t>presence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endParaRPr lang="it-IT" dirty="0">
              <a:solidFill>
                <a:srgbClr val="3333FF"/>
              </a:solidFill>
            </a:endParaRP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516858"/>
              </p:ext>
            </p:extLst>
          </p:nvPr>
        </p:nvGraphicFramePr>
        <p:xfrm>
          <a:off x="169408" y="5344225"/>
          <a:ext cx="47434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5" imgW="2413000" imgH="660400" progId="Equation.3">
                  <p:embed/>
                </p:oleObj>
              </mc:Choice>
              <mc:Fallback>
                <p:oleObj name="Equation" r:id="rId5" imgW="24130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2170"/>
                      <a:stretch>
                        <a:fillRect/>
                      </a:stretch>
                    </p:blipFill>
                    <p:spPr bwMode="auto">
                      <a:xfrm>
                        <a:off x="169408" y="5344225"/>
                        <a:ext cx="4743450" cy="879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3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4" cstate="print"/>
          <a:srcRect l="42308" t="36558" r="4701" b="25309"/>
          <a:stretch>
            <a:fillRect/>
          </a:stretch>
        </p:blipFill>
        <p:spPr bwMode="auto">
          <a:xfrm>
            <a:off x="2789238" y="3719513"/>
            <a:ext cx="4057650" cy="24415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3368675" y="4311650"/>
            <a:ext cx="3060700" cy="142240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773113" y="6178550"/>
            <a:ext cx="1712912" cy="274638"/>
            <a:chOff x="1679577" y="2492896"/>
            <a:chExt cx="1711933" cy="273833"/>
          </a:xfrm>
        </p:grpSpPr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27559" r="83911" b="68898"/>
            <a:stretch>
              <a:fillRect/>
            </a:stretch>
          </p:blipFill>
          <p:spPr bwMode="auto">
            <a:xfrm>
              <a:off x="1679577" y="2518009"/>
              <a:ext cx="134129" cy="226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tangolo 18"/>
            <p:cNvSpPr>
              <a:spLocks noChangeArrowheads="1"/>
            </p:cNvSpPr>
            <p:nvPr/>
          </p:nvSpPr>
          <p:spPr bwMode="auto">
            <a:xfrm>
              <a:off x="1827130" y="2492896"/>
              <a:ext cx="1564380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23/08/02 – 11.57GMT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773113" y="5954713"/>
            <a:ext cx="1736725" cy="274637"/>
            <a:chOff x="1679577" y="2729172"/>
            <a:chExt cx="1735536" cy="273833"/>
          </a:xfrm>
        </p:grpSpPr>
        <p:sp>
          <p:nvSpPr>
            <p:cNvPr id="20" name="Rettangolo 20"/>
            <p:cNvSpPr>
              <a:spLocks noChangeArrowheads="1"/>
            </p:cNvSpPr>
            <p:nvPr/>
          </p:nvSpPr>
          <p:spPr bwMode="auto">
            <a:xfrm>
              <a:off x="1850910" y="2729172"/>
              <a:ext cx="1564203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22/08/02 – 12.09GMT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32620" r="83911" b="63837"/>
            <a:stretch>
              <a:fillRect/>
            </a:stretch>
          </p:blipFill>
          <p:spPr bwMode="auto">
            <a:xfrm>
              <a:off x="1679577" y="2754324"/>
              <a:ext cx="134129" cy="226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uppo 21"/>
          <p:cNvGrpSpPr>
            <a:grpSpLocks/>
          </p:cNvGrpSpPr>
          <p:nvPr/>
        </p:nvGrpSpPr>
        <p:grpSpPr bwMode="auto">
          <a:xfrm>
            <a:off x="773113" y="4611688"/>
            <a:ext cx="1733550" cy="274637"/>
            <a:chOff x="1679577" y="4008657"/>
            <a:chExt cx="1733002" cy="273833"/>
          </a:xfrm>
        </p:grpSpPr>
        <p:sp>
          <p:nvSpPr>
            <p:cNvPr id="23" name="Rettangolo 23"/>
            <p:cNvSpPr>
              <a:spLocks noChangeArrowheads="1"/>
            </p:cNvSpPr>
            <p:nvPr/>
          </p:nvSpPr>
          <p:spPr bwMode="auto">
            <a:xfrm>
              <a:off x="1847799" y="4008657"/>
              <a:ext cx="1564780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18/08/02 – 11.15GMT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62991" r="83911" b="33466"/>
            <a:stretch>
              <a:fillRect/>
            </a:stretch>
          </p:blipFill>
          <p:spPr bwMode="auto">
            <a:xfrm>
              <a:off x="1679577" y="4033794"/>
              <a:ext cx="134129" cy="22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773113" y="3716338"/>
            <a:ext cx="1733550" cy="274637"/>
            <a:chOff x="1679577" y="4887379"/>
            <a:chExt cx="1733002" cy="275407"/>
          </a:xfrm>
        </p:grpSpPr>
        <p:sp>
          <p:nvSpPr>
            <p:cNvPr id="26" name="Rettangolo 26"/>
            <p:cNvSpPr>
              <a:spLocks noChangeArrowheads="1"/>
            </p:cNvSpPr>
            <p:nvPr/>
          </p:nvSpPr>
          <p:spPr bwMode="auto">
            <a:xfrm>
              <a:off x="1847799" y="4887379"/>
              <a:ext cx="1564780" cy="275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16/08/02 – 11.37GMT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83240" r="83911" b="13217"/>
            <a:stretch>
              <a:fillRect/>
            </a:stretch>
          </p:blipFill>
          <p:spPr bwMode="auto">
            <a:xfrm>
              <a:off x="1679577" y="4912510"/>
              <a:ext cx="134129" cy="2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773113" y="3940175"/>
            <a:ext cx="1736725" cy="274638"/>
            <a:chOff x="1679577" y="4671355"/>
            <a:chExt cx="1735536" cy="275407"/>
          </a:xfrm>
        </p:grpSpPr>
        <p:sp>
          <p:nvSpPr>
            <p:cNvPr id="29" name="Rettangolo 29"/>
            <p:cNvSpPr>
              <a:spLocks noChangeArrowheads="1"/>
            </p:cNvSpPr>
            <p:nvPr/>
          </p:nvSpPr>
          <p:spPr bwMode="auto">
            <a:xfrm>
              <a:off x="1850910" y="4671355"/>
              <a:ext cx="1564203" cy="275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16/08/02 – 13.16GMT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78178" r="83911" b="18559"/>
            <a:stretch>
              <a:fillRect/>
            </a:stretch>
          </p:blipFill>
          <p:spPr bwMode="auto">
            <a:xfrm>
              <a:off x="1679577" y="4705489"/>
              <a:ext cx="134129" cy="20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773113" y="4164013"/>
            <a:ext cx="1733550" cy="274637"/>
            <a:chOff x="1679577" y="4443705"/>
            <a:chExt cx="1733002" cy="275407"/>
          </a:xfrm>
        </p:grpSpPr>
        <p:sp>
          <p:nvSpPr>
            <p:cNvPr id="32" name="Rettangolo 32"/>
            <p:cNvSpPr>
              <a:spLocks noChangeArrowheads="1"/>
            </p:cNvSpPr>
            <p:nvPr/>
          </p:nvSpPr>
          <p:spPr bwMode="auto">
            <a:xfrm>
              <a:off x="1847799" y="4443705"/>
              <a:ext cx="1564780" cy="275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17/08/02 – 11.26GMT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73116" r="83911" b="23622"/>
            <a:stretch>
              <a:fillRect/>
            </a:stretch>
          </p:blipFill>
          <p:spPr bwMode="auto">
            <a:xfrm>
              <a:off x="1679577" y="4477840"/>
              <a:ext cx="134129" cy="20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uppo 33"/>
          <p:cNvGrpSpPr>
            <a:grpSpLocks/>
          </p:cNvGrpSpPr>
          <p:nvPr/>
        </p:nvGrpSpPr>
        <p:grpSpPr bwMode="auto">
          <a:xfrm>
            <a:off x="773113" y="4387850"/>
            <a:ext cx="1736725" cy="274638"/>
            <a:chOff x="1679577" y="4224681"/>
            <a:chExt cx="1735536" cy="275407"/>
          </a:xfrm>
        </p:grpSpPr>
        <p:sp>
          <p:nvSpPr>
            <p:cNvPr id="35" name="Rettangolo 35"/>
            <p:cNvSpPr>
              <a:spLocks noChangeArrowheads="1"/>
            </p:cNvSpPr>
            <p:nvPr/>
          </p:nvSpPr>
          <p:spPr bwMode="auto">
            <a:xfrm>
              <a:off x="1850910" y="4224681"/>
              <a:ext cx="1564203" cy="275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17/08/02 – 13.05GMT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68054" r="83911" b="28683"/>
            <a:stretch>
              <a:fillRect/>
            </a:stretch>
          </p:blipFill>
          <p:spPr bwMode="auto">
            <a:xfrm>
              <a:off x="1679577" y="4258803"/>
              <a:ext cx="134129" cy="208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773113" y="4835525"/>
            <a:ext cx="1733550" cy="274638"/>
            <a:chOff x="1679577" y="3789633"/>
            <a:chExt cx="1733002" cy="273833"/>
          </a:xfrm>
        </p:grpSpPr>
        <p:sp>
          <p:nvSpPr>
            <p:cNvPr id="38" name="Rettangolo 38"/>
            <p:cNvSpPr>
              <a:spLocks noChangeArrowheads="1"/>
            </p:cNvSpPr>
            <p:nvPr/>
          </p:nvSpPr>
          <p:spPr bwMode="auto">
            <a:xfrm>
              <a:off x="1847799" y="3789633"/>
              <a:ext cx="1564780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19/08/02 – 11.01GMT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57930" r="83911" b="38525"/>
            <a:stretch>
              <a:fillRect/>
            </a:stretch>
          </p:blipFill>
          <p:spPr bwMode="auto">
            <a:xfrm>
              <a:off x="1679577" y="3814740"/>
              <a:ext cx="134129" cy="2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773113" y="5059363"/>
            <a:ext cx="1736725" cy="274637"/>
            <a:chOff x="1679577" y="3585235"/>
            <a:chExt cx="1735536" cy="273833"/>
          </a:xfrm>
        </p:grpSpPr>
        <p:sp>
          <p:nvSpPr>
            <p:cNvPr id="41" name="Rettangolo 41"/>
            <p:cNvSpPr>
              <a:spLocks noChangeArrowheads="1"/>
            </p:cNvSpPr>
            <p:nvPr/>
          </p:nvSpPr>
          <p:spPr bwMode="auto">
            <a:xfrm>
              <a:off x="1850910" y="3585235"/>
              <a:ext cx="1564203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19/08/02 – 12.43GMT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52869" r="83911" b="43871"/>
            <a:stretch>
              <a:fillRect/>
            </a:stretch>
          </p:blipFill>
          <p:spPr bwMode="auto">
            <a:xfrm>
              <a:off x="1679577" y="3619353"/>
              <a:ext cx="134129" cy="20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773113" y="5283200"/>
            <a:ext cx="1736725" cy="274638"/>
            <a:chOff x="1679577" y="3377837"/>
            <a:chExt cx="1735536" cy="273833"/>
          </a:xfrm>
        </p:grpSpPr>
        <p:sp>
          <p:nvSpPr>
            <p:cNvPr id="44" name="Rettangolo 44"/>
            <p:cNvSpPr>
              <a:spLocks noChangeArrowheads="1"/>
            </p:cNvSpPr>
            <p:nvPr/>
          </p:nvSpPr>
          <p:spPr bwMode="auto">
            <a:xfrm>
              <a:off x="1850910" y="3377837"/>
              <a:ext cx="1564203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20/08/02 – 10.49GMT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47807" r="83911" b="48930"/>
            <a:stretch>
              <a:fillRect/>
            </a:stretch>
          </p:blipFill>
          <p:spPr bwMode="auto">
            <a:xfrm>
              <a:off x="1679577" y="3411934"/>
              <a:ext cx="134129" cy="20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uppo 45"/>
          <p:cNvGrpSpPr>
            <a:grpSpLocks/>
          </p:cNvGrpSpPr>
          <p:nvPr/>
        </p:nvGrpSpPr>
        <p:grpSpPr bwMode="auto">
          <a:xfrm>
            <a:off x="773113" y="5507038"/>
            <a:ext cx="1736725" cy="274637"/>
            <a:chOff x="1679577" y="3161220"/>
            <a:chExt cx="1735536" cy="273833"/>
          </a:xfrm>
        </p:grpSpPr>
        <p:sp>
          <p:nvSpPr>
            <p:cNvPr id="47" name="Rettangolo 47"/>
            <p:cNvSpPr>
              <a:spLocks noChangeArrowheads="1"/>
            </p:cNvSpPr>
            <p:nvPr/>
          </p:nvSpPr>
          <p:spPr bwMode="auto">
            <a:xfrm>
              <a:off x="1850910" y="3161220"/>
              <a:ext cx="1564203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20/08/02 – 12.31GMT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Picture 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9" t="42744" r="83911" b="53993"/>
            <a:stretch>
              <a:fillRect/>
            </a:stretch>
          </p:blipFill>
          <p:spPr bwMode="auto">
            <a:xfrm>
              <a:off x="1679577" y="3195327"/>
              <a:ext cx="134129" cy="20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uppo 48"/>
          <p:cNvGrpSpPr>
            <a:grpSpLocks/>
          </p:cNvGrpSpPr>
          <p:nvPr/>
        </p:nvGrpSpPr>
        <p:grpSpPr bwMode="auto">
          <a:xfrm>
            <a:off x="755650" y="5730875"/>
            <a:ext cx="1754188" cy="274638"/>
            <a:chOff x="1661064" y="2934163"/>
            <a:chExt cx="1754046" cy="273833"/>
          </a:xfrm>
        </p:grpSpPr>
        <p:sp>
          <p:nvSpPr>
            <p:cNvPr id="50" name="Rettangolo 50"/>
            <p:cNvSpPr>
              <a:spLocks noChangeArrowheads="1"/>
            </p:cNvSpPr>
            <p:nvPr/>
          </p:nvSpPr>
          <p:spPr bwMode="auto">
            <a:xfrm>
              <a:off x="1849961" y="2934163"/>
              <a:ext cx="1565149" cy="2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t-IT" altLang="it-IT" sz="12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21/08/02 – 12.20GMT</a:t>
              </a:r>
              <a:endParaRPr lang="it-IT" altLang="it-IT" sz="12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1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4" t="37683" r="83441" b="59055"/>
            <a:stretch>
              <a:fillRect/>
            </a:stretch>
          </p:blipFill>
          <p:spPr bwMode="auto">
            <a:xfrm>
              <a:off x="1661064" y="2968288"/>
              <a:ext cx="187992" cy="208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Picture 53" descr="Immagine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101"/>
            <a:ext cx="3458538" cy="24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4"/>
          <p:cNvGrpSpPr>
            <a:grpSpLocks noChangeAspect="1"/>
          </p:cNvGrpSpPr>
          <p:nvPr/>
        </p:nvGrpSpPr>
        <p:grpSpPr bwMode="auto">
          <a:xfrm>
            <a:off x="3613655" y="768800"/>
            <a:ext cx="5110347" cy="2522905"/>
            <a:chOff x="106" y="1444"/>
            <a:chExt cx="5285" cy="2608"/>
          </a:xfrm>
        </p:grpSpPr>
        <p:pic>
          <p:nvPicPr>
            <p:cNvPr id="54" name="Picture 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" y="1444"/>
              <a:ext cx="5022" cy="26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ttangolo 15"/>
            <p:cNvSpPr/>
            <p:nvPr/>
          </p:nvSpPr>
          <p:spPr>
            <a:xfrm>
              <a:off x="106" y="2150"/>
              <a:ext cx="340" cy="11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it-IT" b="1" dirty="0">
                  <a:solidFill>
                    <a:prstClr val="black"/>
                  </a:solidFill>
                </a:rPr>
                <a:t>SWVI</a:t>
              </a:r>
            </a:p>
          </p:txBody>
        </p:sp>
        <p:cxnSp>
          <p:nvCxnSpPr>
            <p:cNvPr id="56" name="Connettore 1 55"/>
            <p:cNvCxnSpPr/>
            <p:nvPr/>
          </p:nvCxnSpPr>
          <p:spPr>
            <a:xfrm>
              <a:off x="658" y="2676"/>
              <a:ext cx="4648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CasellaDiTesto 58"/>
          <p:cNvSpPr txBox="1"/>
          <p:nvPr/>
        </p:nvSpPr>
        <p:spPr>
          <a:xfrm>
            <a:off x="6846888" y="4794806"/>
            <a:ext cx="130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MODIS data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Flood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–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Microwave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and Optical</a:t>
            </a:r>
          </a:p>
        </p:txBody>
      </p:sp>
      <p:sp>
        <p:nvSpPr>
          <p:cNvPr id="62" name="CasellaDiTesto 61"/>
          <p:cNvSpPr txBox="1"/>
          <p:nvPr/>
        </p:nvSpPr>
        <p:spPr>
          <a:xfrm>
            <a:off x="5114164" y="3225533"/>
            <a:ext cx="236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black"/>
                </a:solidFill>
              </a:rPr>
              <a:t>AUGUST </a:t>
            </a:r>
            <a:r>
              <a:rPr lang="it-IT" b="1" dirty="0" smtClean="0">
                <a:solidFill>
                  <a:prstClr val="black"/>
                </a:solidFill>
              </a:rPr>
              <a:t>2002</a:t>
            </a:r>
            <a:endParaRPr lang="it-IT" b="1" dirty="0">
              <a:solidFill>
                <a:prstClr val="black"/>
              </a:solidFill>
            </a:endParaRPr>
          </a:p>
        </p:txBody>
      </p:sp>
      <p:cxnSp>
        <p:nvCxnSpPr>
          <p:cNvPr id="64" name="Connettore 1 63"/>
          <p:cNvCxnSpPr/>
          <p:nvPr/>
        </p:nvCxnSpPr>
        <p:spPr>
          <a:xfrm flipV="1">
            <a:off x="5562600" y="877285"/>
            <a:ext cx="12700" cy="19675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64"/>
          <p:cNvCxnSpPr/>
          <p:nvPr/>
        </p:nvCxnSpPr>
        <p:spPr>
          <a:xfrm flipV="1">
            <a:off x="7111137" y="875541"/>
            <a:ext cx="12700" cy="19675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5"/>
          <p:cNvSpPr txBox="1"/>
          <p:nvPr/>
        </p:nvSpPr>
        <p:spPr>
          <a:xfrm>
            <a:off x="4389073" y="774520"/>
            <a:ext cx="78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1-10</a:t>
            </a:r>
            <a:endParaRPr lang="it-IT" sz="1400" b="1" dirty="0"/>
          </a:p>
        </p:txBody>
      </p:sp>
      <p:sp>
        <p:nvSpPr>
          <p:cNvPr id="67" name="CasellaDiTesto 66"/>
          <p:cNvSpPr txBox="1"/>
          <p:nvPr/>
        </p:nvSpPr>
        <p:spPr>
          <a:xfrm>
            <a:off x="5934849" y="774520"/>
            <a:ext cx="78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11-20</a:t>
            </a:r>
            <a:endParaRPr lang="it-IT" sz="1400" b="1" dirty="0"/>
          </a:p>
        </p:txBody>
      </p:sp>
      <p:sp>
        <p:nvSpPr>
          <p:cNvPr id="68" name="CasellaDiTesto 67"/>
          <p:cNvSpPr txBox="1"/>
          <p:nvPr/>
        </p:nvSpPr>
        <p:spPr>
          <a:xfrm>
            <a:off x="7537127" y="774520"/>
            <a:ext cx="78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/>
              <a:t>21-31</a:t>
            </a:r>
            <a:endParaRPr lang="it-IT" sz="1400" b="1" dirty="0"/>
          </a:p>
        </p:txBody>
      </p:sp>
      <p:sp>
        <p:nvSpPr>
          <p:cNvPr id="69" name="Rettangolo 68"/>
          <p:cNvSpPr/>
          <p:nvPr/>
        </p:nvSpPr>
        <p:spPr>
          <a:xfrm>
            <a:off x="313899" y="3594865"/>
            <a:ext cx="8229600" cy="28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3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399762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APPLICATIONS </a:t>
            </a:r>
            <a:endParaRPr lang="en-US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Seawater quality monitoring</a:t>
            </a:r>
            <a:endParaRPr lang="en-US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5" y="2065212"/>
            <a:ext cx="3472355" cy="21399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356" y="1867319"/>
            <a:ext cx="2812746" cy="21769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438" y="3770545"/>
            <a:ext cx="2912739" cy="227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152"/>
            <a:ext cx="3566469" cy="484564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/>
          <a:srcRect r="30083"/>
          <a:stretch/>
        </p:blipFill>
        <p:spPr>
          <a:xfrm>
            <a:off x="3363310" y="1700152"/>
            <a:ext cx="2493579" cy="484564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/>
          <a:srcRect r="29268"/>
          <a:stretch/>
        </p:blipFill>
        <p:spPr>
          <a:xfrm>
            <a:off x="6240361" y="1700152"/>
            <a:ext cx="2522639" cy="4845642"/>
          </a:xfrm>
          <a:prstGeom prst="rect">
            <a:avLst/>
          </a:prstGeom>
        </p:spPr>
      </p:pic>
      <p:sp>
        <p:nvSpPr>
          <p:cNvPr id="60" name="CasellaDiTesto 59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Water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Quality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–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Suspended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Particulate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Matter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(SPM)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-2" y="1124670"/>
            <a:ext cx="8915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V(</a:t>
            </a:r>
            <a:r>
              <a:rPr lang="en-US" dirty="0" err="1" smtClean="0">
                <a:solidFill>
                  <a:srgbClr val="3333FF"/>
                </a:solidFill>
              </a:rPr>
              <a:t>x,y,t</a:t>
            </a:r>
            <a:r>
              <a:rPr lang="en-US" dirty="0" smtClean="0">
                <a:solidFill>
                  <a:srgbClr val="3333FF"/>
                </a:solidFill>
              </a:rPr>
              <a:t>) is the MODIS SPM Concentration (</a:t>
            </a:r>
            <a:r>
              <a:rPr lang="en-US" i="1" dirty="0" err="1" smtClean="0">
                <a:solidFill>
                  <a:srgbClr val="3333FF"/>
                </a:solidFill>
              </a:rPr>
              <a:t>Nechad</a:t>
            </a:r>
            <a:r>
              <a:rPr lang="en-US" i="1" dirty="0" smtClean="0">
                <a:solidFill>
                  <a:srgbClr val="3333FF"/>
                </a:solidFill>
              </a:rPr>
              <a:t> et al., 2010</a:t>
            </a:r>
            <a:r>
              <a:rPr lang="en-US" dirty="0" smtClean="0">
                <a:solidFill>
                  <a:srgbClr val="3333FF"/>
                </a:solidFill>
              </a:rPr>
              <a:t>) derived by </a:t>
            </a:r>
            <a:r>
              <a:rPr lang="en-US" dirty="0" err="1" smtClean="0">
                <a:solidFill>
                  <a:srgbClr val="3333FF"/>
                </a:solidFill>
              </a:rPr>
              <a:t>Rrs</a:t>
            </a:r>
            <a:r>
              <a:rPr lang="en-US" dirty="0" smtClean="0">
                <a:solidFill>
                  <a:srgbClr val="3333FF"/>
                </a:solidFill>
              </a:rPr>
              <a:t> atmospherically corrected in the RED and NIR bands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87" y="2383617"/>
            <a:ext cx="6169646" cy="3135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Water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Quality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–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Clorophyll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-a (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chl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-a)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-1" y="598693"/>
            <a:ext cx="6606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smtClean="0">
                <a:solidFill>
                  <a:srgbClr val="3333FF"/>
                </a:solidFill>
              </a:rPr>
              <a:t>the </a:t>
            </a:r>
            <a:r>
              <a:rPr lang="en-US" dirty="0" smtClean="0">
                <a:solidFill>
                  <a:srgbClr val="3333FF"/>
                </a:solidFill>
              </a:rPr>
              <a:t>MODIS/Aqua Level </a:t>
            </a:r>
            <a:r>
              <a:rPr lang="en-US" dirty="0">
                <a:solidFill>
                  <a:srgbClr val="3333FF"/>
                </a:solidFill>
              </a:rPr>
              <a:t>3/Level 2 </a:t>
            </a:r>
            <a:r>
              <a:rPr lang="en-US" dirty="0" err="1">
                <a:solidFill>
                  <a:srgbClr val="3333FF"/>
                </a:solidFill>
              </a:rPr>
              <a:t>chl</a:t>
            </a:r>
            <a:r>
              <a:rPr lang="en-US" dirty="0">
                <a:solidFill>
                  <a:srgbClr val="3333FF"/>
                </a:solidFill>
              </a:rPr>
              <a:t>-a data</a:t>
            </a:r>
            <a:endParaRPr lang="it-IT" dirty="0">
              <a:solidFill>
                <a:srgbClr val="3333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3" y="1408066"/>
            <a:ext cx="3997281" cy="2430561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734716" y="1180327"/>
            <a:ext cx="4185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rgbClr val="3333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solidFill>
                  <a:srgbClr val="3333FF"/>
                </a:solidFill>
              </a:rPr>
              <a:t>Sub-</a:t>
            </a:r>
            <a:r>
              <a:rPr lang="it-IT" dirty="0" err="1" smtClean="0">
                <a:solidFill>
                  <a:srgbClr val="3333FF"/>
                </a:solidFill>
              </a:rPr>
              <a:t>tropical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>
                <a:solidFill>
                  <a:srgbClr val="3333FF"/>
                </a:solidFill>
              </a:rPr>
              <a:t>cycle</a:t>
            </a:r>
            <a:r>
              <a:rPr lang="it-IT" dirty="0">
                <a:solidFill>
                  <a:srgbClr val="3333FF"/>
                </a:solidFill>
              </a:rPr>
              <a:t> for </a:t>
            </a:r>
            <a:r>
              <a:rPr lang="it-IT" dirty="0" err="1">
                <a:solidFill>
                  <a:srgbClr val="3333FF"/>
                </a:solidFill>
              </a:rPr>
              <a:t>mid-latitude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err="1">
                <a:solidFill>
                  <a:srgbClr val="3333FF"/>
                </a:solidFill>
              </a:rPr>
              <a:t>region</a:t>
            </a:r>
            <a:endParaRPr lang="it-IT" dirty="0">
              <a:solidFill>
                <a:srgbClr val="3333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dirty="0">
                <a:solidFill>
                  <a:srgbClr val="3333FF"/>
                </a:solidFill>
              </a:rPr>
              <a:t>“non-</a:t>
            </a:r>
            <a:r>
              <a:rPr lang="it-IT" dirty="0" err="1">
                <a:solidFill>
                  <a:srgbClr val="3333FF"/>
                </a:solidFill>
              </a:rPr>
              <a:t>blooming</a:t>
            </a:r>
            <a:r>
              <a:rPr lang="it-IT" dirty="0">
                <a:solidFill>
                  <a:srgbClr val="3333FF"/>
                </a:solidFill>
              </a:rPr>
              <a:t>” </a:t>
            </a:r>
            <a:r>
              <a:rPr lang="it-IT" dirty="0" err="1">
                <a:solidFill>
                  <a:srgbClr val="3333FF"/>
                </a:solidFill>
              </a:rPr>
              <a:t>trophic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smtClean="0">
                <a:solidFill>
                  <a:srgbClr val="3333FF"/>
                </a:solidFill>
              </a:rPr>
              <a:t>regime</a:t>
            </a:r>
            <a:endParaRPr lang="it-IT" dirty="0">
              <a:solidFill>
                <a:srgbClr val="3333FF"/>
              </a:solidFill>
            </a:endParaRPr>
          </a:p>
          <a:p>
            <a:endParaRPr lang="it-IT" sz="1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it-IT" sz="1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94015"/>
            <a:ext cx="6547671" cy="223742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4341229" y="2785904"/>
            <a:ext cx="4798390" cy="2160000"/>
            <a:chOff x="4341229" y="2785904"/>
            <a:chExt cx="4798390" cy="2160000"/>
          </a:xfrm>
        </p:grpSpPr>
        <p:pic>
          <p:nvPicPr>
            <p:cNvPr id="24" name="Picture 2" descr="C:\Users\Emanuele C\Desktop\Zoom_Fig_inter_annual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1229" y="2785904"/>
              <a:ext cx="4798390" cy="2160000"/>
            </a:xfrm>
            <a:prstGeom prst="rect">
              <a:avLst/>
            </a:prstGeom>
            <a:noFill/>
          </p:spPr>
        </p:pic>
        <p:sp>
          <p:nvSpPr>
            <p:cNvPr id="25" name="Ovale 24"/>
            <p:cNvSpPr/>
            <p:nvPr/>
          </p:nvSpPr>
          <p:spPr>
            <a:xfrm>
              <a:off x="6827284" y="2909704"/>
              <a:ext cx="792088" cy="93610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/>
          <p:cNvSpPr/>
          <p:nvPr/>
        </p:nvSpPr>
        <p:spPr>
          <a:xfrm>
            <a:off x="627061" y="1024816"/>
            <a:ext cx="3342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3333FF"/>
                </a:solidFill>
              </a:rPr>
              <a:t>Level3 (4.6 km/8-day; 2003-2015)</a:t>
            </a:r>
          </a:p>
        </p:txBody>
      </p:sp>
      <p:sp>
        <p:nvSpPr>
          <p:cNvPr id="3" name="Rettangolo 2"/>
          <p:cNvSpPr/>
          <p:nvPr/>
        </p:nvSpPr>
        <p:spPr>
          <a:xfrm>
            <a:off x="12512" y="38525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5" algn="ctr"/>
            <a:r>
              <a:rPr lang="it-IT" dirty="0" err="1">
                <a:solidFill>
                  <a:srgbClr val="3333FF"/>
                </a:solidFill>
              </a:rPr>
              <a:t>chl</a:t>
            </a:r>
            <a:r>
              <a:rPr lang="it-IT" dirty="0">
                <a:solidFill>
                  <a:srgbClr val="3333FF"/>
                </a:solidFill>
              </a:rPr>
              <a:t>-a inter-</a:t>
            </a:r>
            <a:r>
              <a:rPr lang="it-IT" dirty="0" err="1">
                <a:solidFill>
                  <a:srgbClr val="3333FF"/>
                </a:solidFill>
              </a:rPr>
              <a:t>annual</a:t>
            </a:r>
            <a:r>
              <a:rPr lang="it-IT" dirty="0">
                <a:solidFill>
                  <a:srgbClr val="3333FF"/>
                </a:solidFill>
              </a:rPr>
              <a:t> (2003-2015) </a:t>
            </a:r>
            <a:r>
              <a:rPr lang="it-IT" dirty="0" err="1">
                <a:solidFill>
                  <a:srgbClr val="3333FF"/>
                </a:solidFill>
              </a:rPr>
              <a:t>variability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27283" y="5031730"/>
            <a:ext cx="1988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3333FF"/>
                </a:solidFill>
              </a:rPr>
              <a:t>Second </a:t>
            </a:r>
            <a:r>
              <a:rPr lang="it-IT" dirty="0" err="1">
                <a:solidFill>
                  <a:srgbClr val="3333FF"/>
                </a:solidFill>
              </a:rPr>
              <a:t>half</a:t>
            </a:r>
            <a:r>
              <a:rPr lang="it-IT" dirty="0">
                <a:solidFill>
                  <a:srgbClr val="3333FF"/>
                </a:solidFill>
              </a:rPr>
              <a:t> of </a:t>
            </a:r>
            <a:r>
              <a:rPr lang="it-IT" dirty="0" err="1">
                <a:solidFill>
                  <a:srgbClr val="3333FF"/>
                </a:solidFill>
              </a:rPr>
              <a:t>January</a:t>
            </a:r>
            <a:r>
              <a:rPr lang="it-IT" dirty="0">
                <a:solidFill>
                  <a:srgbClr val="3333FF"/>
                </a:solidFill>
              </a:rPr>
              <a:t> 2011 and the first </a:t>
            </a:r>
            <a:r>
              <a:rPr lang="it-IT" dirty="0" err="1">
                <a:solidFill>
                  <a:srgbClr val="3333FF"/>
                </a:solidFill>
              </a:rPr>
              <a:t>half</a:t>
            </a:r>
            <a:r>
              <a:rPr lang="it-IT" dirty="0">
                <a:solidFill>
                  <a:srgbClr val="3333FF"/>
                </a:solidFill>
              </a:rPr>
              <a:t> of </a:t>
            </a:r>
            <a:r>
              <a:rPr lang="it-IT" dirty="0" err="1">
                <a:solidFill>
                  <a:srgbClr val="3333FF"/>
                </a:solidFill>
              </a:rPr>
              <a:t>February</a:t>
            </a:r>
            <a:r>
              <a:rPr lang="it-IT" dirty="0">
                <a:solidFill>
                  <a:srgbClr val="3333FF"/>
                </a:solidFill>
              </a:rPr>
              <a:t> 2011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Outline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52" y="1034694"/>
            <a:ext cx="9143999" cy="363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4363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FF"/>
                </a:solidFill>
              </a:rPr>
              <a:t>Introduction</a:t>
            </a:r>
          </a:p>
          <a:p>
            <a:pPr marL="614363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FF"/>
                </a:solidFill>
              </a:rPr>
              <a:t>The Robust Satellite Techniques (RST) approach</a:t>
            </a:r>
          </a:p>
          <a:p>
            <a:pPr marL="614363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FF"/>
                </a:solidFill>
              </a:rPr>
              <a:t>RST Applications</a:t>
            </a:r>
          </a:p>
          <a:p>
            <a:pPr marL="614363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333FF"/>
                </a:solidFill>
              </a:rPr>
              <a:t>Conclusion</a:t>
            </a:r>
            <a:endParaRPr lang="it-IT" sz="2000" dirty="0">
              <a:solidFill>
                <a:srgbClr val="3333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Water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Quality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–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Clorophyll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-a (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chl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-a)</a:t>
            </a:r>
          </a:p>
        </p:txBody>
      </p:sp>
      <p:pic>
        <p:nvPicPr>
          <p:cNvPr id="12" name="Immagine 11" descr="legenda_ALICE__8_day_n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1797725"/>
            <a:ext cx="627641" cy="7045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9" descr="C:\Users\Emanuele C\Desktop\Articolo_IOSMOS_RST_new\materiale_seconda_revisione_28_02_2018\ALICE_17_01_2011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797725"/>
            <a:ext cx="2182582" cy="1778400"/>
          </a:xfrm>
          <a:prstGeom prst="rect">
            <a:avLst/>
          </a:prstGeom>
          <a:noFill/>
        </p:spPr>
      </p:pic>
      <p:pic>
        <p:nvPicPr>
          <p:cNvPr id="14" name="Picture 10" descr="C:\Users\Emanuele C\Desktop\Articolo_IOSMOS_RST_new\materiale_seconda_revisione_28_02_2018\ALICE_14_01_2011_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97725"/>
            <a:ext cx="2188434" cy="1778400"/>
          </a:xfrm>
          <a:prstGeom prst="rect">
            <a:avLst/>
          </a:prstGeom>
          <a:noFill/>
        </p:spPr>
      </p:pic>
      <p:pic>
        <p:nvPicPr>
          <p:cNvPr id="15" name="Picture 11" descr="C:\Users\Emanuele C\Desktop\Articolo_IOSMOS_RST_new\materiale_seconda_revisione_28_02_2018\ALICE_07_02_2011_n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648133"/>
            <a:ext cx="2178590" cy="1778400"/>
          </a:xfrm>
          <a:prstGeom prst="rect">
            <a:avLst/>
          </a:prstGeom>
          <a:noFill/>
        </p:spPr>
      </p:pic>
      <p:pic>
        <p:nvPicPr>
          <p:cNvPr id="16" name="Picture 12" descr="C:\Users\Emanuele C\Desktop\Articolo_IOSMOS_RST_new\materiale_seconda_revisione_28_02_2018\ALICE_05_02_2011_n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797725"/>
            <a:ext cx="2191159" cy="1778400"/>
          </a:xfrm>
          <a:prstGeom prst="rect">
            <a:avLst/>
          </a:prstGeom>
          <a:noFill/>
        </p:spPr>
      </p:pic>
      <p:pic>
        <p:nvPicPr>
          <p:cNvPr id="17" name="Picture 13" descr="C:\Users\Emanuele C\Desktop\Articolo_IOSMOS_RST_new\materiale_seconda_revisione_28_02_2018\ALICE_11_02_2011_ne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648133"/>
            <a:ext cx="2195793" cy="1778400"/>
          </a:xfrm>
          <a:prstGeom prst="rect">
            <a:avLst/>
          </a:prstGeom>
          <a:noFill/>
        </p:spPr>
      </p:pic>
      <p:pic>
        <p:nvPicPr>
          <p:cNvPr id="18" name="Picture 14" descr="C:\Users\Emanuele C\Desktop\Articolo_IOSMOS_RST_new\materiale_seconda_revisione_28_02_2018\ALICE_08_02_2011_n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3648133"/>
            <a:ext cx="2188240" cy="1778400"/>
          </a:xfrm>
          <a:prstGeom prst="rect">
            <a:avLst/>
          </a:prstGeom>
          <a:noFill/>
        </p:spPr>
      </p:pic>
      <p:sp>
        <p:nvSpPr>
          <p:cNvPr id="19" name="CasellaDiTesto 18"/>
          <p:cNvSpPr txBox="1"/>
          <p:nvPr/>
        </p:nvSpPr>
        <p:spPr>
          <a:xfrm>
            <a:off x="190560" y="1049073"/>
            <a:ext cx="59587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3333FF"/>
                </a:solidFill>
              </a:rPr>
              <a:t>13 </a:t>
            </a:r>
            <a:r>
              <a:rPr lang="it-IT" dirty="0" err="1">
                <a:solidFill>
                  <a:srgbClr val="3333FF"/>
                </a:solidFill>
              </a:rPr>
              <a:t>years</a:t>
            </a:r>
            <a:r>
              <a:rPr lang="it-IT" dirty="0">
                <a:solidFill>
                  <a:srgbClr val="3333FF"/>
                </a:solidFill>
              </a:rPr>
              <a:t> (2003-2015) of MODIS L2 </a:t>
            </a:r>
            <a:r>
              <a:rPr lang="it-IT" dirty="0" err="1">
                <a:solidFill>
                  <a:srgbClr val="3333FF"/>
                </a:solidFill>
              </a:rPr>
              <a:t>chl</a:t>
            </a:r>
            <a:r>
              <a:rPr lang="it-IT" dirty="0">
                <a:solidFill>
                  <a:srgbClr val="3333FF"/>
                </a:solidFill>
              </a:rPr>
              <a:t>-a data (</a:t>
            </a:r>
            <a:r>
              <a:rPr lang="it-IT" dirty="0" err="1">
                <a:solidFill>
                  <a:srgbClr val="3333FF"/>
                </a:solidFill>
              </a:rPr>
              <a:t>daily</a:t>
            </a:r>
            <a:r>
              <a:rPr lang="it-IT" dirty="0">
                <a:solidFill>
                  <a:srgbClr val="3333FF"/>
                </a:solidFill>
              </a:rPr>
              <a:t>/1 km)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6682740" y="2871534"/>
            <a:ext cx="2284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dirty="0" err="1" smtClean="0">
                <a:solidFill>
                  <a:srgbClr val="3333FF"/>
                </a:solidFill>
              </a:rPr>
              <a:t>prevalently</a:t>
            </a:r>
            <a:endParaRPr lang="it-IT" dirty="0">
              <a:solidFill>
                <a:srgbClr val="3333FF"/>
              </a:solidFill>
            </a:endParaRPr>
          </a:p>
          <a:p>
            <a:pPr algn="ctr"/>
            <a:r>
              <a:rPr lang="it-IT" dirty="0" err="1">
                <a:solidFill>
                  <a:srgbClr val="3333FF"/>
                </a:solidFill>
              </a:rPr>
              <a:t>cyclonic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err="1">
                <a:solidFill>
                  <a:srgbClr val="3333FF"/>
                </a:solidFill>
              </a:rPr>
              <a:t>circulation</a:t>
            </a:r>
            <a:r>
              <a:rPr lang="it-IT" dirty="0">
                <a:solidFill>
                  <a:srgbClr val="3333FF"/>
                </a:solidFill>
              </a:rPr>
              <a:t> regime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it-IT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dirty="0" err="1">
                <a:solidFill>
                  <a:srgbClr val="3333FF"/>
                </a:solidFill>
              </a:rPr>
              <a:t>bloom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err="1">
                <a:solidFill>
                  <a:srgbClr val="3333FF"/>
                </a:solidFill>
              </a:rPr>
              <a:t>effects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err="1">
                <a:solidFill>
                  <a:srgbClr val="3333FF"/>
                </a:solidFill>
              </a:rPr>
              <a:t>decrease</a:t>
            </a:r>
            <a:r>
              <a:rPr lang="it-IT" dirty="0">
                <a:solidFill>
                  <a:srgbClr val="3333FF"/>
                </a:solidFill>
              </a:rPr>
              <a:t> from the </a:t>
            </a:r>
            <a:r>
              <a:rPr lang="it-IT" dirty="0" err="1">
                <a:solidFill>
                  <a:srgbClr val="3333FF"/>
                </a:solidFill>
              </a:rPr>
              <a:t>second</a:t>
            </a:r>
            <a:r>
              <a:rPr lang="it-IT" dirty="0">
                <a:solidFill>
                  <a:srgbClr val="3333FF"/>
                </a:solidFill>
              </a:rPr>
              <a:t> decade of </a:t>
            </a:r>
            <a:r>
              <a:rPr lang="en-US" dirty="0">
                <a:solidFill>
                  <a:srgbClr val="3333FF"/>
                </a:solidFill>
              </a:rPr>
              <a:t>February</a:t>
            </a:r>
            <a:r>
              <a:rPr lang="it-IT" dirty="0">
                <a:solidFill>
                  <a:srgbClr val="3333FF"/>
                </a:solidFill>
              </a:rPr>
              <a:t> 2011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90560" y="5710236"/>
            <a:ext cx="812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3333FF"/>
                </a:solidFill>
              </a:rPr>
              <a:t>The </a:t>
            </a:r>
            <a:r>
              <a:rPr lang="it-IT" dirty="0" err="1" smtClean="0">
                <a:solidFill>
                  <a:srgbClr val="3333FF"/>
                </a:solidFill>
              </a:rPr>
              <a:t>bloom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was</a:t>
            </a:r>
            <a:r>
              <a:rPr lang="it-IT" dirty="0" smtClean="0">
                <a:solidFill>
                  <a:srgbClr val="3333FF"/>
                </a:solidFill>
              </a:rPr>
              <a:t> </a:t>
            </a:r>
            <a:r>
              <a:rPr lang="it-IT" dirty="0" err="1" smtClean="0">
                <a:solidFill>
                  <a:srgbClr val="3333FF"/>
                </a:solidFill>
              </a:rPr>
              <a:t>caused</a:t>
            </a:r>
            <a:r>
              <a:rPr lang="it-IT" dirty="0" smtClean="0">
                <a:solidFill>
                  <a:srgbClr val="3333FF"/>
                </a:solidFill>
              </a:rPr>
              <a:t> by </a:t>
            </a:r>
            <a:r>
              <a:rPr lang="it-IT" dirty="0" err="1" smtClean="0">
                <a:solidFill>
                  <a:srgbClr val="3333FF"/>
                </a:solidFill>
              </a:rPr>
              <a:t>inflow</a:t>
            </a:r>
            <a:r>
              <a:rPr lang="it-IT" dirty="0" smtClean="0">
                <a:solidFill>
                  <a:srgbClr val="3333FF"/>
                </a:solidFill>
              </a:rPr>
              <a:t> of the </a:t>
            </a:r>
            <a:r>
              <a:rPr lang="it-IT" dirty="0" err="1" smtClean="0">
                <a:solidFill>
                  <a:srgbClr val="3333FF"/>
                </a:solidFill>
              </a:rPr>
              <a:t>cold</a:t>
            </a:r>
            <a:r>
              <a:rPr lang="it-IT" dirty="0" smtClean="0">
                <a:solidFill>
                  <a:srgbClr val="3333FF"/>
                </a:solidFill>
              </a:rPr>
              <a:t>, </a:t>
            </a:r>
            <a:r>
              <a:rPr lang="it-IT" dirty="0" err="1" smtClean="0">
                <a:solidFill>
                  <a:srgbClr val="3333FF"/>
                </a:solidFill>
              </a:rPr>
              <a:t>rich</a:t>
            </a:r>
            <a:r>
              <a:rPr lang="it-IT" dirty="0" smtClean="0">
                <a:solidFill>
                  <a:srgbClr val="3333FF"/>
                </a:solidFill>
              </a:rPr>
              <a:t> in </a:t>
            </a:r>
            <a:r>
              <a:rPr lang="it-IT" dirty="0" err="1" smtClean="0">
                <a:solidFill>
                  <a:srgbClr val="3333FF"/>
                </a:solidFill>
              </a:rPr>
              <a:t>nutrient</a:t>
            </a:r>
            <a:r>
              <a:rPr lang="it-IT" dirty="0" smtClean="0">
                <a:solidFill>
                  <a:srgbClr val="3333FF"/>
                </a:solidFill>
              </a:rPr>
              <a:t>, </a:t>
            </a:r>
            <a:r>
              <a:rPr lang="it-IT" dirty="0" err="1" smtClean="0">
                <a:solidFill>
                  <a:srgbClr val="3333FF"/>
                </a:solidFill>
              </a:rPr>
              <a:t>Adriatic</a:t>
            </a:r>
            <a:r>
              <a:rPr lang="it-IT" dirty="0" smtClean="0">
                <a:solidFill>
                  <a:srgbClr val="3333FF"/>
                </a:solidFill>
              </a:rPr>
              <a:t> Dense Water from the </a:t>
            </a:r>
            <a:r>
              <a:rPr lang="it-IT" dirty="0" err="1" smtClean="0">
                <a:solidFill>
                  <a:srgbClr val="3333FF"/>
                </a:solidFill>
              </a:rPr>
              <a:t>Strait</a:t>
            </a:r>
            <a:r>
              <a:rPr lang="it-IT" dirty="0" smtClean="0">
                <a:solidFill>
                  <a:srgbClr val="3333FF"/>
                </a:solidFill>
              </a:rPr>
              <a:t> of Otranto </a:t>
            </a:r>
            <a:r>
              <a:rPr lang="it-IT" dirty="0" err="1" smtClean="0">
                <a:solidFill>
                  <a:srgbClr val="3333FF"/>
                </a:solidFill>
              </a:rPr>
              <a:t>into</a:t>
            </a:r>
            <a:r>
              <a:rPr lang="it-IT" dirty="0" smtClean="0">
                <a:solidFill>
                  <a:srgbClr val="3333FF"/>
                </a:solidFill>
              </a:rPr>
              <a:t> the </a:t>
            </a:r>
            <a:r>
              <a:rPr lang="it-IT" dirty="0" err="1" smtClean="0">
                <a:solidFill>
                  <a:srgbClr val="3333FF"/>
                </a:solidFill>
              </a:rPr>
              <a:t>Gulf</a:t>
            </a:r>
            <a:r>
              <a:rPr lang="it-IT" dirty="0" smtClean="0">
                <a:solidFill>
                  <a:srgbClr val="3333FF"/>
                </a:solidFill>
              </a:rPr>
              <a:t> of Taranto</a:t>
            </a:r>
            <a:endParaRPr lang="it-IT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3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Oil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Spill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and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monitoring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r="1213"/>
          <a:stretch>
            <a:fillRect/>
          </a:stretch>
        </p:blipFill>
        <p:spPr bwMode="auto">
          <a:xfrm>
            <a:off x="993781" y="1839226"/>
            <a:ext cx="3782131" cy="251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spect="1" noChangeArrowheads="1"/>
          </p:cNvSpPr>
          <p:nvPr/>
        </p:nvSpPr>
        <p:spPr bwMode="auto">
          <a:xfrm>
            <a:off x="1023626" y="1811504"/>
            <a:ext cx="3735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it-IT" altLang="it-IT" sz="1600" b="1" dirty="0">
                <a:solidFill>
                  <a:schemeClr val="bg1"/>
                </a:solidFill>
                <a:latin typeface="+mn-lt"/>
              </a:rPr>
              <a:t>DEEPWATER HORIZON </a:t>
            </a:r>
            <a:endParaRPr lang="it-IT" altLang="it-IT" sz="16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it-IT" altLang="it-IT" sz="1600" b="1" dirty="0" smtClean="0">
                <a:solidFill>
                  <a:schemeClr val="bg1"/>
                </a:solidFill>
                <a:latin typeface="+mn-lt"/>
              </a:rPr>
              <a:t>GULF </a:t>
            </a:r>
            <a:r>
              <a:rPr lang="it-IT" altLang="it-IT" sz="1600" b="1" dirty="0">
                <a:solidFill>
                  <a:schemeClr val="bg1"/>
                </a:solidFill>
                <a:latin typeface="+mn-lt"/>
              </a:rPr>
              <a:t>OF MEXICO – 20 April 2010</a:t>
            </a: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4932363" y="5087331"/>
            <a:ext cx="2305050" cy="892175"/>
            <a:chOff x="930" y="3452"/>
            <a:chExt cx="1452" cy="562"/>
          </a:xfrm>
        </p:grpSpPr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930" y="3493"/>
              <a:ext cx="113" cy="1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930" y="3657"/>
              <a:ext cx="113" cy="113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021" y="3452"/>
              <a:ext cx="13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400" dirty="0">
                  <a:latin typeface="Maiandra GD" panose="020E0502030308020204" pitchFamily="34" charset="0"/>
                </a:rPr>
                <a:t>Land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021" y="3634"/>
              <a:ext cx="12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dirty="0" err="1">
                  <a:latin typeface="Maiandra GD" panose="020E0502030308020204" pitchFamily="34" charset="0"/>
                </a:rPr>
                <a:t>Clouds</a:t>
              </a:r>
              <a:r>
                <a:rPr lang="it-IT" altLang="it-IT" sz="1400" dirty="0">
                  <a:latin typeface="Maiandra GD" panose="020E0502030308020204" pitchFamily="34" charset="0"/>
                </a:rPr>
                <a:t> </a:t>
              </a: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930" y="3845"/>
              <a:ext cx="113" cy="11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1021" y="3822"/>
              <a:ext cx="12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latin typeface="Maiandra GD" panose="020E0502030308020204" pitchFamily="34" charset="0"/>
                </a:rPr>
                <a:t>Oil </a:t>
              </a:r>
            </a:p>
          </p:txBody>
        </p:sp>
      </p:grpSp>
      <p:grpSp>
        <p:nvGrpSpPr>
          <p:cNvPr id="21" name="Group 12"/>
          <p:cNvGrpSpPr>
            <a:grpSpLocks noChangeAspect="1"/>
          </p:cNvGrpSpPr>
          <p:nvPr/>
        </p:nvGrpSpPr>
        <p:grpSpPr bwMode="auto">
          <a:xfrm>
            <a:off x="179388" y="4117369"/>
            <a:ext cx="2493962" cy="1882775"/>
            <a:chOff x="180" y="928"/>
            <a:chExt cx="2722" cy="2055"/>
          </a:xfrm>
        </p:grpSpPr>
        <p:pic>
          <p:nvPicPr>
            <p:cNvPr id="22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7" t="16536" r="1270" b="10634"/>
            <a:stretch>
              <a:fillRect/>
            </a:stretch>
          </p:blipFill>
          <p:spPr bwMode="auto">
            <a:xfrm>
              <a:off x="180" y="928"/>
              <a:ext cx="2722" cy="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7"/>
            <p:cNvSpPr>
              <a:spLocks noChangeAspect="1" noChangeArrowheads="1"/>
            </p:cNvSpPr>
            <p:nvPr/>
          </p:nvSpPr>
          <p:spPr bwMode="auto">
            <a:xfrm>
              <a:off x="1224" y="1245"/>
              <a:ext cx="499" cy="499"/>
            </a:xfrm>
            <a:prstGeom prst="rect">
              <a:avLst/>
            </a:prstGeom>
            <a:noFill/>
            <a:ln w="25400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</p:grpSp>
      <p:grpSp>
        <p:nvGrpSpPr>
          <p:cNvPr id="24" name="Group 15"/>
          <p:cNvGrpSpPr>
            <a:grpSpLocks/>
          </p:cNvGrpSpPr>
          <p:nvPr/>
        </p:nvGrpSpPr>
        <p:grpSpPr bwMode="auto">
          <a:xfrm>
            <a:off x="4932363" y="997931"/>
            <a:ext cx="4005262" cy="4006850"/>
            <a:chOff x="3107" y="654"/>
            <a:chExt cx="2523" cy="2524"/>
          </a:xfrm>
        </p:grpSpPr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3107" y="654"/>
              <a:ext cx="2523" cy="2523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26" name="Group 17"/>
            <p:cNvGrpSpPr>
              <a:grpSpLocks noChangeAspect="1"/>
            </p:cNvGrpSpPr>
            <p:nvPr/>
          </p:nvGrpSpPr>
          <p:grpSpPr bwMode="auto">
            <a:xfrm>
              <a:off x="3107" y="654"/>
              <a:ext cx="2523" cy="2524"/>
              <a:chOff x="3152" y="663"/>
              <a:chExt cx="2226" cy="2227"/>
            </a:xfrm>
          </p:grpSpPr>
          <p:pic>
            <p:nvPicPr>
              <p:cNvPr id="27" name="Picture 342" descr="sequenza_risultati_retira"/>
              <p:cNvPicPr preferRelativeResize="0"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663"/>
                <a:ext cx="2226" cy="2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Oval 19"/>
              <p:cNvSpPr>
                <a:spLocks noChangeAspect="1" noChangeArrowheads="1"/>
              </p:cNvSpPr>
              <p:nvPr/>
            </p:nvSpPr>
            <p:spPr bwMode="auto">
              <a:xfrm>
                <a:off x="4040" y="1627"/>
                <a:ext cx="23" cy="2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9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3787" y="1616"/>
                <a:ext cx="681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it-IT" altLang="it-IT" sz="1000" b="1"/>
                  <a:t>Deepwater Horizon Location</a:t>
                </a:r>
              </a:p>
            </p:txBody>
          </p:sp>
        </p:grpSp>
      </p:grpSp>
      <p:pic>
        <p:nvPicPr>
          <p:cNvPr id="30" name="Picture 21" descr="QKM_2010_04_25_185500_VISIBLE_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4249449"/>
            <a:ext cx="2160587" cy="2160587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/>
          <p:cNvSpPr txBox="1">
            <a:spLocks noChangeAspect="1" noChangeArrowheads="1"/>
          </p:cNvSpPr>
          <p:nvPr/>
        </p:nvSpPr>
        <p:spPr bwMode="auto">
          <a:xfrm>
            <a:off x="2598738" y="4609811"/>
            <a:ext cx="1109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000" b="1">
                <a:latin typeface="Calibri" panose="020F0502020204030204" pitchFamily="34" charset="0"/>
              </a:rPr>
              <a:t>Missisipi River Delta</a:t>
            </a:r>
          </a:p>
        </p:txBody>
      </p:sp>
      <p:sp>
        <p:nvSpPr>
          <p:cNvPr id="32" name="Text Box 21"/>
          <p:cNvSpPr txBox="1">
            <a:spLocks noChangeAspect="1" noChangeArrowheads="1"/>
          </p:cNvSpPr>
          <p:nvPr/>
        </p:nvSpPr>
        <p:spPr bwMode="auto">
          <a:xfrm>
            <a:off x="3319463" y="5186074"/>
            <a:ext cx="1468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000" b="1">
                <a:latin typeface="Calibri" panose="020F0502020204030204" pitchFamily="34" charset="0"/>
              </a:rPr>
              <a:t>Deepwater Horizon Platform</a:t>
            </a:r>
          </a:p>
        </p:txBody>
      </p:sp>
      <p:sp>
        <p:nvSpPr>
          <p:cNvPr id="33" name="Text Box 24"/>
          <p:cNvSpPr txBox="1">
            <a:spLocks noChangeAspect="1" noChangeArrowheads="1"/>
          </p:cNvSpPr>
          <p:nvPr/>
        </p:nvSpPr>
        <p:spPr bwMode="auto">
          <a:xfrm>
            <a:off x="2578100" y="6135399"/>
            <a:ext cx="2209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000" b="1"/>
              <a:t>MODIS RGB VISIBLE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000" b="1"/>
              <a:t>25.04.2010 1855 GMT </a:t>
            </a:r>
          </a:p>
        </p:txBody>
      </p:sp>
      <p:sp>
        <p:nvSpPr>
          <p:cNvPr id="34" name="Oval 25"/>
          <p:cNvSpPr>
            <a:spLocks noChangeAspect="1" noChangeArrowheads="1"/>
          </p:cNvSpPr>
          <p:nvPr/>
        </p:nvSpPr>
        <p:spPr bwMode="auto">
          <a:xfrm>
            <a:off x="3451225" y="5231794"/>
            <a:ext cx="36513" cy="349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5" name="Text Box 26"/>
          <p:cNvSpPr txBox="1">
            <a:spLocks noChangeArrowheads="1"/>
          </p:cNvSpPr>
          <p:nvPr/>
        </p:nvSpPr>
        <p:spPr bwMode="auto">
          <a:xfrm>
            <a:off x="5861846" y="5192106"/>
            <a:ext cx="3097212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MODIS TIR </a:t>
            </a:r>
          </a:p>
          <a:p>
            <a:pPr eaLnBrk="1" hangingPunct="1"/>
            <a:r>
              <a:rPr lang="en-US" alt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RST </a:t>
            </a:r>
            <a:r>
              <a:rPr lang="en-US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oil spill maps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59045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the </a:t>
            </a:r>
            <a:r>
              <a:rPr lang="en-US" dirty="0" smtClean="0">
                <a:solidFill>
                  <a:srgbClr val="3333FF"/>
                </a:solidFill>
              </a:rPr>
              <a:t>signal acquired in the TIR bands of MODIS/AVHRR or in their VNIR bands (RST-OIL) 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9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32" grpId="0"/>
      <p:bldP spid="33" grpId="0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Oil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Spill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and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monitoring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36" name="Gruppo 71"/>
          <p:cNvGrpSpPr/>
          <p:nvPr/>
        </p:nvGrpSpPr>
        <p:grpSpPr>
          <a:xfrm>
            <a:off x="80930" y="2070348"/>
            <a:ext cx="7901310" cy="3425166"/>
            <a:chOff x="-71470" y="1018788"/>
            <a:chExt cx="7901310" cy="3425166"/>
          </a:xfrm>
        </p:grpSpPr>
        <p:grpSp>
          <p:nvGrpSpPr>
            <p:cNvPr id="37" name="Gruppo 70"/>
            <p:cNvGrpSpPr/>
            <p:nvPr/>
          </p:nvGrpSpPr>
          <p:grpSpPr>
            <a:xfrm>
              <a:off x="-71470" y="1018788"/>
              <a:ext cx="4251776" cy="3399288"/>
              <a:chOff x="445848" y="1018788"/>
              <a:chExt cx="4251776" cy="3399288"/>
            </a:xfrm>
          </p:grpSpPr>
          <p:pic>
            <p:nvPicPr>
              <p:cNvPr id="62" name="Picture 2" descr="C:\Users\ValeS\Documents\Dottorato\Eventi\GolfoMex2010\mappe varie\25042010_confronto aree_olio.png"/>
              <p:cNvPicPr>
                <a:picLocks noChangeAspect="1" noChangeArrowheads="1"/>
              </p:cNvPicPr>
              <p:nvPr/>
            </p:nvPicPr>
            <p:blipFill>
              <a:blip r:embed="rId2"/>
              <a:srcRect l="16275" t="17334" r="34692" b="20056"/>
              <a:stretch>
                <a:fillRect/>
              </a:stretch>
            </p:blipFill>
            <p:spPr bwMode="auto">
              <a:xfrm>
                <a:off x="1043230" y="1400428"/>
                <a:ext cx="2918364" cy="2635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grpSp>
            <p:nvGrpSpPr>
              <p:cNvPr id="63" name="Gruppo 27"/>
              <p:cNvGrpSpPr/>
              <p:nvPr/>
            </p:nvGrpSpPr>
            <p:grpSpPr>
              <a:xfrm>
                <a:off x="445848" y="1018788"/>
                <a:ext cx="976380" cy="449746"/>
                <a:chOff x="1035728" y="1539705"/>
                <a:chExt cx="976380" cy="449746"/>
              </a:xfrm>
            </p:grpSpPr>
            <p:grpSp>
              <p:nvGrpSpPr>
                <p:cNvPr id="78" name="Gruppo 20"/>
                <p:cNvGrpSpPr/>
                <p:nvPr/>
              </p:nvGrpSpPr>
              <p:grpSpPr>
                <a:xfrm>
                  <a:off x="1463042" y="1754740"/>
                  <a:ext cx="180000" cy="180000"/>
                  <a:chOff x="1397542" y="1754740"/>
                  <a:chExt cx="180000" cy="180000"/>
                </a:xfrm>
              </p:grpSpPr>
              <p:cxnSp>
                <p:nvCxnSpPr>
                  <p:cNvPr id="81" name="Connettore 1 80"/>
                  <p:cNvCxnSpPr/>
                  <p:nvPr/>
                </p:nvCxnSpPr>
                <p:spPr>
                  <a:xfrm rot="5400000" flipH="1" flipV="1">
                    <a:off x="1482398" y="1843946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onnettore 1 81"/>
                  <p:cNvCxnSpPr/>
                  <p:nvPr/>
                </p:nvCxnSpPr>
                <p:spPr>
                  <a:xfrm rot="10800000">
                    <a:off x="1397542" y="1928802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9" name="CasellaDiTesto 78"/>
                <p:cNvSpPr txBox="1"/>
                <p:nvPr/>
              </p:nvSpPr>
              <p:spPr>
                <a:xfrm>
                  <a:off x="1035728" y="1743230"/>
                  <a:ext cx="6429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nstantia" pitchFamily="18" charset="0"/>
                      <a:cs typeface="DilleniaUPC" pitchFamily="18" charset="-34"/>
                    </a:rPr>
                    <a:t>29.8° </a:t>
                  </a:r>
                  <a:r>
                    <a:rPr lang="it-IT" sz="1000" dirty="0">
                      <a:latin typeface="Constantia" pitchFamily="18" charset="0"/>
                      <a:cs typeface="DilleniaUPC" pitchFamily="18" charset="-34"/>
                    </a:rPr>
                    <a:t>N</a:t>
                  </a:r>
                </a:p>
              </p:txBody>
            </p:sp>
            <p:sp>
              <p:nvSpPr>
                <p:cNvPr id="80" name="CasellaDiTesto 79"/>
                <p:cNvSpPr txBox="1"/>
                <p:nvPr/>
              </p:nvSpPr>
              <p:spPr>
                <a:xfrm>
                  <a:off x="1312854" y="1539705"/>
                  <a:ext cx="69925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nstantia" pitchFamily="18" charset="0"/>
                      <a:cs typeface="DilleniaUPC" pitchFamily="18" charset="-34"/>
                    </a:rPr>
                    <a:t>89.5° </a:t>
                  </a:r>
                  <a:r>
                    <a:rPr lang="it-IT" sz="1000" dirty="0">
                      <a:latin typeface="Constantia" pitchFamily="18" charset="0"/>
                      <a:cs typeface="DilleniaUPC" pitchFamily="18" charset="-34"/>
                    </a:rPr>
                    <a:t>W</a:t>
                  </a:r>
                </a:p>
              </p:txBody>
            </p:sp>
          </p:grpSp>
          <p:grpSp>
            <p:nvGrpSpPr>
              <p:cNvPr id="64" name="Gruppo 33"/>
              <p:cNvGrpSpPr/>
              <p:nvPr/>
            </p:nvGrpSpPr>
            <p:grpSpPr>
              <a:xfrm>
                <a:off x="3697674" y="3997072"/>
                <a:ext cx="999950" cy="421004"/>
                <a:chOff x="4286430" y="4020004"/>
                <a:chExt cx="999950" cy="421004"/>
              </a:xfrm>
            </p:grpSpPr>
            <p:cxnSp>
              <p:nvCxnSpPr>
                <p:cNvPr id="74" name="Connettore 1 73"/>
                <p:cNvCxnSpPr/>
                <p:nvPr/>
              </p:nvCxnSpPr>
              <p:spPr>
                <a:xfrm rot="5400000" flipH="1" flipV="1">
                  <a:off x="4465162" y="4141838"/>
                  <a:ext cx="18000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1 74"/>
                <p:cNvCxnSpPr/>
                <p:nvPr/>
              </p:nvCxnSpPr>
              <p:spPr>
                <a:xfrm rot="10800000">
                  <a:off x="4546934" y="4057849"/>
                  <a:ext cx="18000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CasellaDiTesto 75"/>
                <p:cNvSpPr txBox="1"/>
                <p:nvPr/>
              </p:nvSpPr>
              <p:spPr>
                <a:xfrm>
                  <a:off x="4572000" y="4020004"/>
                  <a:ext cx="7143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nstantia" pitchFamily="18" charset="0"/>
                      <a:cs typeface="DilleniaUPC" pitchFamily="18" charset="-34"/>
                    </a:rPr>
                    <a:t>27.7° </a:t>
                  </a:r>
                  <a:r>
                    <a:rPr lang="it-IT" sz="1000" dirty="0">
                      <a:latin typeface="Constantia" pitchFamily="18" charset="0"/>
                      <a:cs typeface="DilleniaUPC" pitchFamily="18" charset="-34"/>
                    </a:rPr>
                    <a:t>N</a:t>
                  </a:r>
                </a:p>
              </p:txBody>
            </p:sp>
            <p:sp>
              <p:nvSpPr>
                <p:cNvPr id="77" name="CasellaDiTesto 76"/>
                <p:cNvSpPr txBox="1"/>
                <p:nvPr/>
              </p:nvSpPr>
              <p:spPr>
                <a:xfrm>
                  <a:off x="4286430" y="4194787"/>
                  <a:ext cx="7381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nstantia" pitchFamily="18" charset="0"/>
                      <a:cs typeface="DilleniaUPC" pitchFamily="18" charset="-34"/>
                    </a:rPr>
                    <a:t>87.18 ° W</a:t>
                  </a:r>
                  <a:endParaRPr lang="it-IT" sz="1000" dirty="0">
                    <a:latin typeface="Constantia" pitchFamily="18" charset="0"/>
                    <a:cs typeface="DilleniaUPC" pitchFamily="18" charset="-34"/>
                  </a:endParaRPr>
                </a:p>
              </p:txBody>
            </p:sp>
          </p:grpSp>
          <p:grpSp>
            <p:nvGrpSpPr>
              <p:cNvPr id="65" name="Gruppo 38"/>
              <p:cNvGrpSpPr/>
              <p:nvPr/>
            </p:nvGrpSpPr>
            <p:grpSpPr>
              <a:xfrm>
                <a:off x="3109902" y="3590556"/>
                <a:ext cx="962032" cy="295326"/>
                <a:chOff x="2857488" y="3357562"/>
                <a:chExt cx="962032" cy="295326"/>
              </a:xfrm>
            </p:grpSpPr>
            <p:grpSp>
              <p:nvGrpSpPr>
                <p:cNvPr id="67" name="Gruppo 72"/>
                <p:cNvGrpSpPr/>
                <p:nvPr/>
              </p:nvGrpSpPr>
              <p:grpSpPr>
                <a:xfrm>
                  <a:off x="2940038" y="3541664"/>
                  <a:ext cx="573092" cy="111224"/>
                  <a:chOff x="3784594" y="5230776"/>
                  <a:chExt cx="573092" cy="111224"/>
                </a:xfrm>
              </p:grpSpPr>
              <p:cxnSp>
                <p:nvCxnSpPr>
                  <p:cNvPr id="70" name="Connettore 1 69"/>
                  <p:cNvCxnSpPr/>
                  <p:nvPr/>
                </p:nvCxnSpPr>
                <p:spPr>
                  <a:xfrm>
                    <a:off x="3786182" y="5286388"/>
                    <a:ext cx="571504" cy="1588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nettore 1 70"/>
                  <p:cNvCxnSpPr/>
                  <p:nvPr/>
                </p:nvCxnSpPr>
                <p:spPr>
                  <a:xfrm rot="5400000">
                    <a:off x="3731388" y="5287206"/>
                    <a:ext cx="108000" cy="1588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nettore 1 71"/>
                  <p:cNvCxnSpPr/>
                  <p:nvPr/>
                </p:nvCxnSpPr>
                <p:spPr>
                  <a:xfrm rot="5400000">
                    <a:off x="4017139" y="5287206"/>
                    <a:ext cx="108000" cy="1588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nettore 1 72"/>
                  <p:cNvCxnSpPr/>
                  <p:nvPr/>
                </p:nvCxnSpPr>
                <p:spPr>
                  <a:xfrm rot="5400000">
                    <a:off x="4302892" y="5283982"/>
                    <a:ext cx="108000" cy="1588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CasellaDiTesto 67"/>
                <p:cNvSpPr txBox="1"/>
                <p:nvPr/>
              </p:nvSpPr>
              <p:spPr>
                <a:xfrm>
                  <a:off x="2857488" y="3357562"/>
                  <a:ext cx="142876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700" b="1" dirty="0" smtClean="0">
                      <a:solidFill>
                        <a:schemeClr val="bg1"/>
                      </a:solidFill>
                      <a:latin typeface="Times" pitchFamily="18" charset="0"/>
                    </a:rPr>
                    <a:t>0</a:t>
                  </a:r>
                  <a:endParaRPr lang="it-IT" sz="700" b="1" dirty="0">
                    <a:solidFill>
                      <a:schemeClr val="bg1"/>
                    </a:solidFill>
                    <a:latin typeface="Times" pitchFamily="18" charset="0"/>
                  </a:endParaRPr>
                </a:p>
              </p:txBody>
            </p:sp>
            <p:sp>
              <p:nvSpPr>
                <p:cNvPr id="69" name="CasellaDiTesto 68"/>
                <p:cNvSpPr txBox="1"/>
                <p:nvPr/>
              </p:nvSpPr>
              <p:spPr>
                <a:xfrm>
                  <a:off x="3319454" y="3362782"/>
                  <a:ext cx="500066" cy="2000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700" b="1" dirty="0" smtClean="0">
                      <a:solidFill>
                        <a:schemeClr val="bg1"/>
                      </a:solidFill>
                      <a:latin typeface="Times" pitchFamily="18" charset="0"/>
                    </a:rPr>
                    <a:t>50 km</a:t>
                  </a:r>
                  <a:endParaRPr lang="it-IT" sz="700" b="1" dirty="0">
                    <a:solidFill>
                      <a:schemeClr val="bg1"/>
                    </a:solidFill>
                    <a:latin typeface="Times" pitchFamily="18" charset="0"/>
                  </a:endParaRPr>
                </a:p>
              </p:txBody>
            </p:sp>
          </p:grpSp>
          <p:pic>
            <p:nvPicPr>
              <p:cNvPr id="66" name="Immagine 65" descr="nord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50807"/>
                  </a:clrFrom>
                  <a:clrTo>
                    <a:srgbClr val="050807">
                      <a:alpha val="0"/>
                    </a:srgbClr>
                  </a:clrTo>
                </a:clrChange>
                <a:biLevel thresh="50000"/>
              </a:blip>
              <a:srcRect l="38281" t="26389" r="46094" b="43055"/>
              <a:stretch>
                <a:fillRect/>
              </a:stretch>
            </p:blipFill>
            <p:spPr>
              <a:xfrm>
                <a:off x="3643306" y="1518854"/>
                <a:ext cx="214314" cy="235745"/>
              </a:xfrm>
              <a:prstGeom prst="rect">
                <a:avLst/>
              </a:prstGeom>
            </p:spPr>
          </p:pic>
        </p:grpSp>
        <p:grpSp>
          <p:nvGrpSpPr>
            <p:cNvPr id="38" name="Gruppo 68"/>
            <p:cNvGrpSpPr/>
            <p:nvPr/>
          </p:nvGrpSpPr>
          <p:grpSpPr>
            <a:xfrm>
              <a:off x="3554616" y="1044666"/>
              <a:ext cx="4275224" cy="3399288"/>
              <a:chOff x="4463628" y="1044666"/>
              <a:chExt cx="4275224" cy="3399288"/>
            </a:xfrm>
          </p:grpSpPr>
          <p:grpSp>
            <p:nvGrpSpPr>
              <p:cNvPr id="39" name="Gruppo 47"/>
              <p:cNvGrpSpPr/>
              <p:nvPr/>
            </p:nvGrpSpPr>
            <p:grpSpPr>
              <a:xfrm>
                <a:off x="4463628" y="1044666"/>
                <a:ext cx="976380" cy="449746"/>
                <a:chOff x="1035728" y="1539705"/>
                <a:chExt cx="976380" cy="449746"/>
              </a:xfrm>
            </p:grpSpPr>
            <p:grpSp>
              <p:nvGrpSpPr>
                <p:cNvPr id="56" name="Gruppo 20"/>
                <p:cNvGrpSpPr/>
                <p:nvPr/>
              </p:nvGrpSpPr>
              <p:grpSpPr>
                <a:xfrm>
                  <a:off x="1463042" y="1754740"/>
                  <a:ext cx="180000" cy="180000"/>
                  <a:chOff x="1397542" y="1754740"/>
                  <a:chExt cx="180000" cy="180000"/>
                </a:xfrm>
              </p:grpSpPr>
              <p:cxnSp>
                <p:nvCxnSpPr>
                  <p:cNvPr id="59" name="Connettore 1 58"/>
                  <p:cNvCxnSpPr/>
                  <p:nvPr/>
                </p:nvCxnSpPr>
                <p:spPr>
                  <a:xfrm rot="5400000" flipH="1" flipV="1">
                    <a:off x="1482398" y="1843946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ttore 1 60"/>
                  <p:cNvCxnSpPr/>
                  <p:nvPr/>
                </p:nvCxnSpPr>
                <p:spPr>
                  <a:xfrm rot="10800000">
                    <a:off x="1397542" y="1928802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CasellaDiTesto 56"/>
                <p:cNvSpPr txBox="1"/>
                <p:nvPr/>
              </p:nvSpPr>
              <p:spPr>
                <a:xfrm>
                  <a:off x="1035728" y="1743230"/>
                  <a:ext cx="6429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nstantia" pitchFamily="18" charset="0"/>
                      <a:cs typeface="DilleniaUPC" pitchFamily="18" charset="-34"/>
                    </a:rPr>
                    <a:t>29.8° </a:t>
                  </a:r>
                  <a:r>
                    <a:rPr lang="it-IT" sz="1000" dirty="0">
                      <a:latin typeface="Constantia" pitchFamily="18" charset="0"/>
                      <a:cs typeface="DilleniaUPC" pitchFamily="18" charset="-34"/>
                    </a:rPr>
                    <a:t>N</a:t>
                  </a:r>
                </a:p>
              </p:txBody>
            </p:sp>
            <p:sp>
              <p:nvSpPr>
                <p:cNvPr id="58" name="CasellaDiTesto 57"/>
                <p:cNvSpPr txBox="1"/>
                <p:nvPr/>
              </p:nvSpPr>
              <p:spPr>
                <a:xfrm>
                  <a:off x="1312854" y="1539705"/>
                  <a:ext cx="69925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000" dirty="0" smtClean="0">
                      <a:latin typeface="Constantia" pitchFamily="18" charset="0"/>
                      <a:cs typeface="DilleniaUPC" pitchFamily="18" charset="-34"/>
                    </a:rPr>
                    <a:t>89.5° </a:t>
                  </a:r>
                  <a:r>
                    <a:rPr lang="it-IT" sz="1000" dirty="0">
                      <a:latin typeface="Constantia" pitchFamily="18" charset="0"/>
                      <a:cs typeface="DilleniaUPC" pitchFamily="18" charset="-34"/>
                    </a:rPr>
                    <a:t>W</a:t>
                  </a:r>
                </a:p>
              </p:txBody>
            </p:sp>
          </p:grpSp>
          <p:grpSp>
            <p:nvGrpSpPr>
              <p:cNvPr id="40" name="Gruppo 67"/>
              <p:cNvGrpSpPr/>
              <p:nvPr/>
            </p:nvGrpSpPr>
            <p:grpSpPr>
              <a:xfrm>
                <a:off x="5072066" y="1428736"/>
                <a:ext cx="3666786" cy="3015218"/>
                <a:chOff x="5072066" y="1428736"/>
                <a:chExt cx="3666786" cy="3015218"/>
              </a:xfrm>
            </p:grpSpPr>
            <p:pic>
              <p:nvPicPr>
                <p:cNvPr id="41" name="Picture 3" descr="C:\Users\ValeS\Documents\Dottorato\Eventi\GolfoMex2010\mappe varie\29042010_confronto aree_olio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6383" t="17143" r="34660" b="20272"/>
                <a:stretch>
                  <a:fillRect/>
                </a:stretch>
              </p:blipFill>
              <p:spPr bwMode="auto">
                <a:xfrm>
                  <a:off x="5072066" y="1428736"/>
                  <a:ext cx="2914991" cy="263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</p:pic>
            <p:grpSp>
              <p:nvGrpSpPr>
                <p:cNvPr id="42" name="Gruppo 53"/>
                <p:cNvGrpSpPr/>
                <p:nvPr/>
              </p:nvGrpSpPr>
              <p:grpSpPr>
                <a:xfrm>
                  <a:off x="7738902" y="4022950"/>
                  <a:ext cx="999950" cy="421004"/>
                  <a:chOff x="4286430" y="4020004"/>
                  <a:chExt cx="999950" cy="421004"/>
                </a:xfrm>
              </p:grpSpPr>
              <p:cxnSp>
                <p:nvCxnSpPr>
                  <p:cNvPr id="52" name="Connettore 1 51"/>
                  <p:cNvCxnSpPr/>
                  <p:nvPr/>
                </p:nvCxnSpPr>
                <p:spPr>
                  <a:xfrm rot="5400000" flipH="1" flipV="1">
                    <a:off x="4465162" y="4141838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ttore 1 52"/>
                  <p:cNvCxnSpPr/>
                  <p:nvPr/>
                </p:nvCxnSpPr>
                <p:spPr>
                  <a:xfrm rot="10800000">
                    <a:off x="4546934" y="4057849"/>
                    <a:ext cx="180000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CasellaDiTesto 53"/>
                  <p:cNvSpPr txBox="1"/>
                  <p:nvPr/>
                </p:nvSpPr>
                <p:spPr>
                  <a:xfrm>
                    <a:off x="4572000" y="4020004"/>
                    <a:ext cx="714380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000" dirty="0" smtClean="0">
                        <a:latin typeface="Constantia" pitchFamily="18" charset="0"/>
                        <a:cs typeface="DilleniaUPC" pitchFamily="18" charset="-34"/>
                      </a:rPr>
                      <a:t>27.7° </a:t>
                    </a:r>
                    <a:r>
                      <a:rPr lang="it-IT" sz="1000" dirty="0">
                        <a:latin typeface="Constantia" pitchFamily="18" charset="0"/>
                        <a:cs typeface="DilleniaUPC" pitchFamily="18" charset="-34"/>
                      </a:rPr>
                      <a:t>N</a:t>
                    </a:r>
                  </a:p>
                </p:txBody>
              </p:sp>
              <p:sp>
                <p:nvSpPr>
                  <p:cNvPr id="55" name="CasellaDiTesto 54"/>
                  <p:cNvSpPr txBox="1"/>
                  <p:nvPr/>
                </p:nvSpPr>
                <p:spPr>
                  <a:xfrm>
                    <a:off x="4286430" y="4194787"/>
                    <a:ext cx="73813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000" dirty="0" smtClean="0">
                        <a:latin typeface="Constantia" pitchFamily="18" charset="0"/>
                        <a:cs typeface="DilleniaUPC" pitchFamily="18" charset="-34"/>
                      </a:rPr>
                      <a:t>87.18 ° W</a:t>
                    </a:r>
                    <a:endParaRPr lang="it-IT" sz="1000" dirty="0">
                      <a:latin typeface="Constantia" pitchFamily="18" charset="0"/>
                      <a:cs typeface="DilleniaUPC" pitchFamily="18" charset="-34"/>
                    </a:endParaRPr>
                  </a:p>
                </p:txBody>
              </p:sp>
            </p:grpSp>
            <p:grpSp>
              <p:nvGrpSpPr>
                <p:cNvPr id="43" name="Gruppo 58"/>
                <p:cNvGrpSpPr/>
                <p:nvPr/>
              </p:nvGrpSpPr>
              <p:grpSpPr>
                <a:xfrm>
                  <a:off x="7181868" y="3616434"/>
                  <a:ext cx="962032" cy="295326"/>
                  <a:chOff x="2857488" y="3357562"/>
                  <a:chExt cx="962032" cy="295326"/>
                </a:xfrm>
              </p:grpSpPr>
              <p:grpSp>
                <p:nvGrpSpPr>
                  <p:cNvPr id="45" name="Gruppo 72"/>
                  <p:cNvGrpSpPr/>
                  <p:nvPr/>
                </p:nvGrpSpPr>
                <p:grpSpPr>
                  <a:xfrm>
                    <a:off x="2940038" y="3541664"/>
                    <a:ext cx="573092" cy="111224"/>
                    <a:chOff x="3784594" y="5230776"/>
                    <a:chExt cx="573092" cy="111224"/>
                  </a:xfrm>
                </p:grpSpPr>
                <p:cxnSp>
                  <p:nvCxnSpPr>
                    <p:cNvPr id="48" name="Connettore 1 47"/>
                    <p:cNvCxnSpPr/>
                    <p:nvPr/>
                  </p:nvCxnSpPr>
                  <p:spPr>
                    <a:xfrm>
                      <a:off x="3786182" y="5286388"/>
                      <a:ext cx="571504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Connettore 1 48"/>
                    <p:cNvCxnSpPr/>
                    <p:nvPr/>
                  </p:nvCxnSpPr>
                  <p:spPr>
                    <a:xfrm rot="5400000">
                      <a:off x="3731388" y="5287206"/>
                      <a:ext cx="108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Connettore 1 49"/>
                    <p:cNvCxnSpPr/>
                    <p:nvPr/>
                  </p:nvCxnSpPr>
                  <p:spPr>
                    <a:xfrm rot="5400000">
                      <a:off x="4017139" y="5287206"/>
                      <a:ext cx="108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Connettore 1 50"/>
                    <p:cNvCxnSpPr/>
                    <p:nvPr/>
                  </p:nvCxnSpPr>
                  <p:spPr>
                    <a:xfrm rot="5400000">
                      <a:off x="4302892" y="5283982"/>
                      <a:ext cx="108000" cy="15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6" name="CasellaDiTesto 45"/>
                  <p:cNvSpPr txBox="1"/>
                  <p:nvPr/>
                </p:nvSpPr>
                <p:spPr>
                  <a:xfrm>
                    <a:off x="2857488" y="3357562"/>
                    <a:ext cx="142876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700" b="1" dirty="0" smtClean="0">
                        <a:latin typeface="Times" pitchFamily="18" charset="0"/>
                      </a:rPr>
                      <a:t>0</a:t>
                    </a:r>
                    <a:endParaRPr lang="it-IT" sz="700" b="1" dirty="0">
                      <a:latin typeface="Times" pitchFamily="18" charset="0"/>
                    </a:endParaRPr>
                  </a:p>
                </p:txBody>
              </p:sp>
              <p:sp>
                <p:nvSpPr>
                  <p:cNvPr id="47" name="CasellaDiTesto 46"/>
                  <p:cNvSpPr txBox="1"/>
                  <p:nvPr/>
                </p:nvSpPr>
                <p:spPr>
                  <a:xfrm>
                    <a:off x="3319454" y="3362782"/>
                    <a:ext cx="500066" cy="2000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700" b="1" dirty="0" smtClean="0">
                        <a:latin typeface="Times" pitchFamily="18" charset="0"/>
                      </a:rPr>
                      <a:t>50 km</a:t>
                    </a:r>
                    <a:endParaRPr lang="it-IT" sz="700" b="1" dirty="0">
                      <a:latin typeface="Times" pitchFamily="18" charset="0"/>
                    </a:endParaRPr>
                  </a:p>
                </p:txBody>
              </p:sp>
            </p:grpSp>
            <p:pic>
              <p:nvPicPr>
                <p:cNvPr id="44" name="Immagine 43" descr="nord.png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50807"/>
                    </a:clrFrom>
                    <a:clrTo>
                      <a:srgbClr val="050807">
                        <a:alpha val="0"/>
                      </a:srgbClr>
                    </a:clrTo>
                  </a:clrChange>
                  <a:biLevel thresh="50000"/>
                </a:blip>
                <a:srcRect l="38281" t="26389" r="46094" b="43055"/>
                <a:stretch>
                  <a:fillRect/>
                </a:stretch>
              </p:blipFill>
              <p:spPr>
                <a:xfrm>
                  <a:off x="7643834" y="1544732"/>
                  <a:ext cx="214314" cy="23574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3" name="Rettangolo 82"/>
          <p:cNvSpPr/>
          <p:nvPr/>
        </p:nvSpPr>
        <p:spPr>
          <a:xfrm>
            <a:off x="977624" y="1614189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25.04.2010 18.55 </a:t>
            </a:r>
            <a:r>
              <a:rPr lang="it-IT" dirty="0" err="1"/>
              <a:t>Aqua</a:t>
            </a:r>
            <a:endParaRPr lang="it-IT" dirty="0"/>
          </a:p>
        </p:txBody>
      </p:sp>
      <p:sp>
        <p:nvSpPr>
          <p:cNvPr id="84" name="Rettangolo 83"/>
          <p:cNvSpPr/>
          <p:nvPr/>
        </p:nvSpPr>
        <p:spPr>
          <a:xfrm>
            <a:off x="4546132" y="1640067"/>
            <a:ext cx="234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29.04.2010 16.55 Terra</a:t>
            </a:r>
          </a:p>
        </p:txBody>
      </p:sp>
      <p:grpSp>
        <p:nvGrpSpPr>
          <p:cNvPr id="85" name="Gruppo 84"/>
          <p:cNvGrpSpPr/>
          <p:nvPr/>
        </p:nvGrpSpPr>
        <p:grpSpPr>
          <a:xfrm>
            <a:off x="7532713" y="3184416"/>
            <a:ext cx="1763688" cy="924677"/>
            <a:chOff x="3347864" y="5087331"/>
            <a:chExt cx="2305051" cy="924677"/>
          </a:xfrm>
        </p:grpSpPr>
        <p:sp>
          <p:nvSpPr>
            <p:cNvPr id="86" name="Rectangle 9"/>
            <p:cNvSpPr>
              <a:spLocks noChangeArrowheads="1"/>
            </p:cNvSpPr>
            <p:nvPr/>
          </p:nvSpPr>
          <p:spPr bwMode="auto">
            <a:xfrm>
              <a:off x="3347864" y="5152419"/>
              <a:ext cx="179388" cy="1793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>
                <a:latin typeface="+mn-lt"/>
              </a:endParaRPr>
            </a:p>
          </p:txBody>
        </p:sp>
        <p:sp>
          <p:nvSpPr>
            <p:cNvPr id="87" name="Rectangle 10"/>
            <p:cNvSpPr>
              <a:spLocks noChangeArrowheads="1"/>
            </p:cNvSpPr>
            <p:nvPr/>
          </p:nvSpPr>
          <p:spPr bwMode="auto">
            <a:xfrm>
              <a:off x="3347864" y="5783018"/>
              <a:ext cx="179388" cy="1793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>
                <a:latin typeface="+mn-lt"/>
              </a:endParaRP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3492327" y="5087331"/>
              <a:ext cx="21605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400" dirty="0" smtClean="0">
                  <a:latin typeface="+mn-lt"/>
                </a:rPr>
                <a:t>Land/</a:t>
              </a:r>
              <a:r>
                <a:rPr lang="it-IT" altLang="it-IT" sz="1400" dirty="0" err="1" smtClean="0">
                  <a:latin typeface="+mn-lt"/>
                </a:rPr>
                <a:t>Clouds</a:t>
              </a:r>
              <a:endParaRPr lang="it-IT" altLang="it-IT" sz="1400" dirty="0">
                <a:latin typeface="+mn-lt"/>
              </a:endParaRPr>
            </a:p>
          </p:txBody>
        </p:sp>
        <p:sp>
          <p:nvSpPr>
            <p:cNvPr id="89" name="Text Box 12"/>
            <p:cNvSpPr txBox="1">
              <a:spLocks noChangeArrowheads="1"/>
            </p:cNvSpPr>
            <p:nvPr/>
          </p:nvSpPr>
          <p:spPr bwMode="auto">
            <a:xfrm>
              <a:off x="3492327" y="5399701"/>
              <a:ext cx="2016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dirty="0" smtClean="0">
                  <a:latin typeface="+mn-lt"/>
                </a:rPr>
                <a:t>RST-OIL TIR</a:t>
              </a:r>
              <a:endParaRPr lang="it-IT" altLang="it-IT" sz="1400" dirty="0">
                <a:latin typeface="+mn-lt"/>
              </a:endParaRPr>
            </a:p>
          </p:txBody>
        </p:sp>
        <p:sp>
          <p:nvSpPr>
            <p:cNvPr id="90" name="Rectangle 10"/>
            <p:cNvSpPr>
              <a:spLocks noChangeArrowheads="1"/>
            </p:cNvSpPr>
            <p:nvPr/>
          </p:nvSpPr>
          <p:spPr bwMode="auto">
            <a:xfrm>
              <a:off x="3354582" y="5467641"/>
              <a:ext cx="179388" cy="1793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it-IT" sz="1800">
                <a:latin typeface="+mn-lt"/>
              </a:endParaRPr>
            </a:p>
          </p:txBody>
        </p:sp>
        <p:sp>
          <p:nvSpPr>
            <p:cNvPr id="91" name="Text Box 12"/>
            <p:cNvSpPr txBox="1">
              <a:spLocks noChangeArrowheads="1"/>
            </p:cNvSpPr>
            <p:nvPr/>
          </p:nvSpPr>
          <p:spPr bwMode="auto">
            <a:xfrm>
              <a:off x="3508170" y="5707208"/>
              <a:ext cx="2016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dirty="0" smtClean="0">
                  <a:latin typeface="+mn-lt"/>
                </a:rPr>
                <a:t>RST-OIL VNIR</a:t>
              </a:r>
              <a:endParaRPr lang="it-IT" altLang="it-IT" sz="1400" dirty="0">
                <a:latin typeface="+mn-lt"/>
              </a:endParaRPr>
            </a:p>
          </p:txBody>
        </p:sp>
      </p:grpSp>
      <p:sp>
        <p:nvSpPr>
          <p:cNvPr id="92" name="Rettangolo 91"/>
          <p:cNvSpPr/>
          <p:nvPr/>
        </p:nvSpPr>
        <p:spPr>
          <a:xfrm>
            <a:off x="0" y="59045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the </a:t>
            </a:r>
            <a:r>
              <a:rPr lang="en-US" dirty="0" smtClean="0">
                <a:solidFill>
                  <a:srgbClr val="3333FF"/>
                </a:solidFill>
              </a:rPr>
              <a:t>signal acquired in the TIR bands of MODIS/AVHRR or in their VNIR bands (RST-OIL) 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399762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APPLICATIONS </a:t>
            </a:r>
            <a:endParaRPr lang="en-US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Volcanic risk</a:t>
            </a:r>
            <a:endParaRPr lang="en-US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40" y="1539076"/>
            <a:ext cx="8394920" cy="37798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Ash Plume Detection and Tracking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1" y="590458"/>
            <a:ext cx="89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smtClean="0">
                <a:solidFill>
                  <a:srgbClr val="3333FF"/>
                </a:solidFill>
              </a:rPr>
              <a:t>a </a:t>
            </a:r>
            <a:r>
              <a:rPr lang="it-IT" dirty="0" err="1" smtClean="0">
                <a:solidFill>
                  <a:srgbClr val="3333FF"/>
                </a:solidFill>
              </a:rPr>
              <a:t>combination</a:t>
            </a:r>
            <a:r>
              <a:rPr lang="it-IT" dirty="0" smtClean="0">
                <a:solidFill>
                  <a:srgbClr val="3333FF"/>
                </a:solidFill>
              </a:rPr>
              <a:t> of the </a:t>
            </a:r>
            <a:r>
              <a:rPr lang="en-US" dirty="0" smtClean="0">
                <a:solidFill>
                  <a:srgbClr val="3333FF"/>
                </a:solidFill>
              </a:rPr>
              <a:t>signal acquired in Thermal/Middle infrared Bands of AVHHR or MODIS or SEVIRI (RST-ASH)</a:t>
            </a:r>
            <a:endParaRPr lang="it-IT" dirty="0">
              <a:solidFill>
                <a:srgbClr val="3333FF"/>
              </a:solidFill>
            </a:endParaRPr>
          </a:p>
        </p:txBody>
      </p:sp>
      <p:pic>
        <p:nvPicPr>
          <p:cNvPr id="4" name="Picture 28" descr="animation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9" y="1922462"/>
            <a:ext cx="3665780" cy="416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239745" y="5847470"/>
            <a:ext cx="46795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Support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to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Italian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Department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Civil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Protection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for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ash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plume</a:t>
            </a:r>
            <a:r>
              <a:rPr lang="it-IT" altLang="it-IT" dirty="0">
                <a:solidFill>
                  <a:srgbClr val="3333FF"/>
                </a:solidFill>
                <a:latin typeface="+mn-lt"/>
              </a:rPr>
              <a:t> NRT </a:t>
            </a:r>
            <a:r>
              <a:rPr lang="it-IT" altLang="it-IT" dirty="0" err="1">
                <a:solidFill>
                  <a:srgbClr val="3333FF"/>
                </a:solidFill>
                <a:latin typeface="+mn-lt"/>
              </a:rPr>
              <a:t>monitoring</a:t>
            </a:r>
            <a:endParaRPr lang="it-IT" altLang="it-IT" dirty="0">
              <a:solidFill>
                <a:srgbClr val="3333FF"/>
              </a:solidFill>
              <a:latin typeface="+mn-lt"/>
            </a:endParaRPr>
          </a:p>
        </p:txBody>
      </p:sp>
      <p:grpSp>
        <p:nvGrpSpPr>
          <p:cNvPr id="7" name="Gruppo 12"/>
          <p:cNvGrpSpPr>
            <a:grpSpLocks noChangeAspect="1"/>
          </p:cNvGrpSpPr>
          <p:nvPr/>
        </p:nvGrpSpPr>
        <p:grpSpPr bwMode="auto">
          <a:xfrm>
            <a:off x="4439779" y="2817925"/>
            <a:ext cx="4542472" cy="3267202"/>
            <a:chOff x="611560" y="1183377"/>
            <a:chExt cx="7523989" cy="3224578"/>
          </a:xfrm>
        </p:grpSpPr>
        <p:pic>
          <p:nvPicPr>
            <p:cNvPr id="8" name="Immagine 2" descr="TOT-0015-0145-fast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183377"/>
              <a:ext cx="7523989" cy="3224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igura a mano libera 8"/>
            <p:cNvSpPr/>
            <p:nvPr/>
          </p:nvSpPr>
          <p:spPr>
            <a:xfrm rot="10800000">
              <a:off x="5671517" y="1189331"/>
              <a:ext cx="2448045" cy="756132"/>
            </a:xfrm>
            <a:custGeom>
              <a:avLst/>
              <a:gdLst>
                <a:gd name="connsiteX0" fmla="*/ 0 w 2016224"/>
                <a:gd name="connsiteY0" fmla="*/ 1152128 h 1152128"/>
                <a:gd name="connsiteX1" fmla="*/ 0 w 2016224"/>
                <a:gd name="connsiteY1" fmla="*/ 0 h 1152128"/>
                <a:gd name="connsiteX2" fmla="*/ 2016224 w 2016224"/>
                <a:gd name="connsiteY2" fmla="*/ 1152128 h 1152128"/>
                <a:gd name="connsiteX3" fmla="*/ 0 w 2016224"/>
                <a:gd name="connsiteY3" fmla="*/ 1152128 h 1152128"/>
                <a:gd name="connsiteX0" fmla="*/ 0 w 2314924"/>
                <a:gd name="connsiteY0" fmla="*/ 1152128 h 1240753"/>
                <a:gd name="connsiteX1" fmla="*/ 0 w 2314924"/>
                <a:gd name="connsiteY1" fmla="*/ 0 h 1240753"/>
                <a:gd name="connsiteX2" fmla="*/ 2314924 w 2314924"/>
                <a:gd name="connsiteY2" fmla="*/ 1240753 h 1240753"/>
                <a:gd name="connsiteX3" fmla="*/ 0 w 2314924"/>
                <a:gd name="connsiteY3" fmla="*/ 1152128 h 1240753"/>
                <a:gd name="connsiteX0" fmla="*/ 0 w 2314924"/>
                <a:gd name="connsiteY0" fmla="*/ 1152128 h 1240753"/>
                <a:gd name="connsiteX1" fmla="*/ 0 w 2314924"/>
                <a:gd name="connsiteY1" fmla="*/ 0 h 1240753"/>
                <a:gd name="connsiteX2" fmla="*/ 2314924 w 2314924"/>
                <a:gd name="connsiteY2" fmla="*/ 1240753 h 1240753"/>
                <a:gd name="connsiteX3" fmla="*/ 0 w 2314924"/>
                <a:gd name="connsiteY3" fmla="*/ 1152128 h 1240753"/>
                <a:gd name="connsiteX0" fmla="*/ 0 w 2314924"/>
                <a:gd name="connsiteY0" fmla="*/ 1152128 h 1240753"/>
                <a:gd name="connsiteX1" fmla="*/ 0 w 2314924"/>
                <a:gd name="connsiteY1" fmla="*/ 0 h 1240753"/>
                <a:gd name="connsiteX2" fmla="*/ 2314924 w 2314924"/>
                <a:gd name="connsiteY2" fmla="*/ 1240753 h 1240753"/>
                <a:gd name="connsiteX3" fmla="*/ 0 w 2314924"/>
                <a:gd name="connsiteY3" fmla="*/ 1152128 h 1240753"/>
                <a:gd name="connsiteX0" fmla="*/ 0 w 2389599"/>
                <a:gd name="connsiteY0" fmla="*/ 1152128 h 1240753"/>
                <a:gd name="connsiteX1" fmla="*/ 0 w 2389599"/>
                <a:gd name="connsiteY1" fmla="*/ 0 h 1240753"/>
                <a:gd name="connsiteX2" fmla="*/ 2389599 w 2389599"/>
                <a:gd name="connsiteY2" fmla="*/ 1240753 h 1240753"/>
                <a:gd name="connsiteX3" fmla="*/ 0 w 2389599"/>
                <a:gd name="connsiteY3" fmla="*/ 1152128 h 1240753"/>
                <a:gd name="connsiteX0" fmla="*/ 0 w 2464274"/>
                <a:gd name="connsiteY0" fmla="*/ 1240753 h 1240753"/>
                <a:gd name="connsiteX1" fmla="*/ 74675 w 2464274"/>
                <a:gd name="connsiteY1" fmla="*/ 0 h 1240753"/>
                <a:gd name="connsiteX2" fmla="*/ 2464274 w 2464274"/>
                <a:gd name="connsiteY2" fmla="*/ 1240753 h 1240753"/>
                <a:gd name="connsiteX3" fmla="*/ 0 w 2464274"/>
                <a:gd name="connsiteY3" fmla="*/ 1240753 h 1240753"/>
                <a:gd name="connsiteX0" fmla="*/ 0 w 2464274"/>
                <a:gd name="connsiteY0" fmla="*/ 1240753 h 1240753"/>
                <a:gd name="connsiteX1" fmla="*/ 0 w 2464274"/>
                <a:gd name="connsiteY1" fmla="*/ 0 h 1240753"/>
                <a:gd name="connsiteX2" fmla="*/ 2464274 w 2464274"/>
                <a:gd name="connsiteY2" fmla="*/ 1240753 h 1240753"/>
                <a:gd name="connsiteX3" fmla="*/ 0 w 2464274"/>
                <a:gd name="connsiteY3" fmla="*/ 1240753 h 1240753"/>
                <a:gd name="connsiteX0" fmla="*/ 0 w 2538949"/>
                <a:gd name="connsiteY0" fmla="*/ 1240753 h 1240753"/>
                <a:gd name="connsiteX1" fmla="*/ 0 w 2538949"/>
                <a:gd name="connsiteY1" fmla="*/ 0 h 1240753"/>
                <a:gd name="connsiteX2" fmla="*/ 2538949 w 2538949"/>
                <a:gd name="connsiteY2" fmla="*/ 1240753 h 1240753"/>
                <a:gd name="connsiteX3" fmla="*/ 0 w 2538949"/>
                <a:gd name="connsiteY3" fmla="*/ 1240753 h 124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8949" h="1240753">
                  <a:moveTo>
                    <a:pt x="0" y="1240753"/>
                  </a:moveTo>
                  <a:lnTo>
                    <a:pt x="0" y="0"/>
                  </a:lnTo>
                  <a:cubicBezTo>
                    <a:pt x="643435" y="414465"/>
                    <a:pt x="1634801" y="844698"/>
                    <a:pt x="2538949" y="1240753"/>
                  </a:cubicBezTo>
                  <a:lnTo>
                    <a:pt x="0" y="1240753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320040" y="1236789"/>
            <a:ext cx="324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Etna </a:t>
            </a:r>
            <a:r>
              <a:rPr lang="it-IT" dirty="0" err="1" smtClean="0"/>
              <a:t>Eruption</a:t>
            </a:r>
            <a:r>
              <a:rPr lang="it-IT" dirty="0" smtClean="0"/>
              <a:t>, </a:t>
            </a:r>
            <a:r>
              <a:rPr lang="it-IT" dirty="0" err="1" smtClean="0"/>
              <a:t>November-Dicember</a:t>
            </a:r>
            <a:r>
              <a:rPr lang="it-IT" dirty="0" smtClean="0"/>
              <a:t> 2002 - AVHRR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4572000" y="1378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 err="1"/>
              <a:t>Eyjafjallajökull</a:t>
            </a:r>
            <a:r>
              <a:rPr lang="it-IT" dirty="0"/>
              <a:t> (</a:t>
            </a:r>
            <a:r>
              <a:rPr lang="it-IT" dirty="0" smtClean="0"/>
              <a:t>Iceland) </a:t>
            </a:r>
            <a:endParaRPr lang="it-IT" dirty="0"/>
          </a:p>
          <a:p>
            <a:pPr algn="ctr"/>
            <a:r>
              <a:rPr lang="it-IT" dirty="0" smtClean="0"/>
              <a:t>April </a:t>
            </a:r>
            <a:r>
              <a:rPr lang="it-IT" dirty="0"/>
              <a:t>-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/>
              <a:t>2010</a:t>
            </a:r>
          </a:p>
        </p:txBody>
      </p:sp>
      <p:sp>
        <p:nvSpPr>
          <p:cNvPr id="12" name="Rettangolo 6"/>
          <p:cNvSpPr>
            <a:spLocks noChangeArrowheads="1"/>
          </p:cNvSpPr>
          <p:nvPr/>
        </p:nvSpPr>
        <p:spPr bwMode="auto">
          <a:xfrm>
            <a:off x="4486298" y="2307078"/>
            <a:ext cx="45807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latin typeface="Tahoma" charset="0"/>
              </a:rPr>
              <a:t>8 </a:t>
            </a:r>
            <a:r>
              <a:rPr lang="it-IT" altLang="it-IT" sz="1600" dirty="0" err="1">
                <a:latin typeface="Tahoma" charset="0"/>
              </a:rPr>
              <a:t>May</a:t>
            </a:r>
            <a:r>
              <a:rPr lang="it-IT" altLang="it-IT" sz="1600" dirty="0">
                <a:latin typeface="Tahoma" charset="0"/>
              </a:rPr>
              <a:t> 2010 (00:00 to 01:45 GMT)  SEVIRI data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Hotspot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1" y="590458"/>
            <a:ext cx="89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smtClean="0">
                <a:solidFill>
                  <a:srgbClr val="3333FF"/>
                </a:solidFill>
              </a:rPr>
              <a:t>a </a:t>
            </a:r>
            <a:r>
              <a:rPr lang="it-IT" dirty="0" err="1" smtClean="0">
                <a:solidFill>
                  <a:srgbClr val="3333FF"/>
                </a:solidFill>
              </a:rPr>
              <a:t>combination</a:t>
            </a:r>
            <a:r>
              <a:rPr lang="it-IT" dirty="0" smtClean="0">
                <a:solidFill>
                  <a:srgbClr val="3333FF"/>
                </a:solidFill>
              </a:rPr>
              <a:t> of the </a:t>
            </a:r>
            <a:r>
              <a:rPr lang="en-US" dirty="0" smtClean="0">
                <a:solidFill>
                  <a:srgbClr val="3333FF"/>
                </a:solidFill>
              </a:rPr>
              <a:t>signal acquired in Middle/Thermal infrared Bands of AVHHR or MODIS or SEVIRI (RST-VOLC)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1979" t="25172" r="10937" b="25690"/>
          <a:stretch/>
        </p:blipFill>
        <p:spPr>
          <a:xfrm>
            <a:off x="67509" y="1609725"/>
            <a:ext cx="9076491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Hotspot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1" y="590458"/>
            <a:ext cx="89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V(</a:t>
            </a:r>
            <a:r>
              <a:rPr lang="it-IT" dirty="0" err="1">
                <a:solidFill>
                  <a:srgbClr val="3333FF"/>
                </a:solidFill>
              </a:rPr>
              <a:t>x,y,t</a:t>
            </a:r>
            <a:r>
              <a:rPr lang="it-IT" dirty="0">
                <a:solidFill>
                  <a:srgbClr val="3333FF"/>
                </a:solidFill>
              </a:rPr>
              <a:t>) </a:t>
            </a:r>
            <a:r>
              <a:rPr lang="it-IT" dirty="0" err="1">
                <a:solidFill>
                  <a:srgbClr val="3333FF"/>
                </a:solidFill>
              </a:rPr>
              <a:t>is</a:t>
            </a:r>
            <a:r>
              <a:rPr lang="it-IT" dirty="0">
                <a:solidFill>
                  <a:srgbClr val="3333FF"/>
                </a:solidFill>
              </a:rPr>
              <a:t> </a:t>
            </a:r>
            <a:r>
              <a:rPr lang="it-IT" dirty="0" smtClean="0">
                <a:solidFill>
                  <a:srgbClr val="3333FF"/>
                </a:solidFill>
              </a:rPr>
              <a:t>a </a:t>
            </a:r>
            <a:r>
              <a:rPr lang="it-IT" dirty="0" err="1" smtClean="0">
                <a:solidFill>
                  <a:srgbClr val="3333FF"/>
                </a:solidFill>
              </a:rPr>
              <a:t>combination</a:t>
            </a:r>
            <a:r>
              <a:rPr lang="it-IT" dirty="0" smtClean="0">
                <a:solidFill>
                  <a:srgbClr val="3333FF"/>
                </a:solidFill>
              </a:rPr>
              <a:t> of the </a:t>
            </a:r>
            <a:r>
              <a:rPr lang="en-US" dirty="0" smtClean="0">
                <a:solidFill>
                  <a:srgbClr val="3333FF"/>
                </a:solidFill>
              </a:rPr>
              <a:t>signal acquired in Middle/Thermal infrared Bands of AVHHR or MODIS or SEVIRI (RST-VOLC)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" y="1885656"/>
            <a:ext cx="4291956" cy="35359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32835"/>
          <a:stretch/>
        </p:blipFill>
        <p:spPr>
          <a:xfrm>
            <a:off x="4702080" y="2890567"/>
            <a:ext cx="4111115" cy="35481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67429" r="9125" b="56512"/>
          <a:stretch/>
        </p:blipFill>
        <p:spPr>
          <a:xfrm>
            <a:off x="7461237" y="2400602"/>
            <a:ext cx="1168248" cy="12561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t="43557"/>
          <a:stretch/>
        </p:blipFill>
        <p:spPr>
          <a:xfrm>
            <a:off x="5112986" y="2150587"/>
            <a:ext cx="1644651" cy="165217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3643" y="1251330"/>
            <a:ext cx="4259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Mt Asama eruption of September </a:t>
            </a:r>
            <a:r>
              <a:rPr lang="en-US" dirty="0" smtClean="0"/>
              <a:t>2004</a:t>
            </a:r>
          </a:p>
          <a:p>
            <a:pPr algn="ctr"/>
            <a:r>
              <a:rPr lang="en-US" dirty="0" smtClean="0"/>
              <a:t> AVHRR data 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4400599" y="12322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The December 2002 Mt Etna and Stromboli eruptive </a:t>
            </a:r>
            <a:r>
              <a:rPr lang="en-US" dirty="0" smtClean="0"/>
              <a:t>events</a:t>
            </a:r>
          </a:p>
          <a:p>
            <a:pPr algn="ctr"/>
            <a:r>
              <a:rPr lang="en-US" dirty="0" smtClean="0"/>
              <a:t>28 December 2002 MODIS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399762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APPLICATIONS </a:t>
            </a:r>
            <a:endParaRPr lang="en-US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Forest fires detection and NRT monitoring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35371"/>
            <a:ext cx="3240088" cy="24272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35146"/>
            <a:ext cx="2898775" cy="2171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06808"/>
            <a:ext cx="3211513" cy="2244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8" t="29454" r="11809"/>
          <a:stretch>
            <a:fillRect/>
          </a:stretch>
        </p:blipFill>
        <p:spPr bwMode="auto">
          <a:xfrm>
            <a:off x="3201988" y="1752593"/>
            <a:ext cx="5776912" cy="46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0" y="64349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Development of ICT products for Civil Protection authorities</a:t>
            </a:r>
            <a:endParaRPr lang="en-GB" altLang="it-IT" sz="2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68275" y="1803393"/>
            <a:ext cx="2211388" cy="4137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99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it-IT" sz="2400">
                <a:solidFill>
                  <a:srgbClr val="0000FF"/>
                </a:solidFill>
                <a:latin typeface="Calibri" panose="020F0502020204030204" pitchFamily="34" charset="0"/>
              </a:rPr>
              <a:t>RST-based thermal anomalies tool to support in real time   </a:t>
            </a:r>
            <a:r>
              <a:rPr lang="en-US" altLang="it-IT" sz="2400" b="1">
                <a:solidFill>
                  <a:srgbClr val="0000FF"/>
                </a:solidFill>
                <a:latin typeface="Calibri" panose="020F0502020204030204" pitchFamily="34" charset="0"/>
              </a:rPr>
              <a:t>local authorities</a:t>
            </a:r>
            <a:r>
              <a:rPr lang="en-US" altLang="it-IT" sz="2400">
                <a:solidFill>
                  <a:srgbClr val="0000FF"/>
                </a:solidFill>
                <a:latin typeface="Calibri" panose="020F0502020204030204" pitchFamily="34" charset="0"/>
              </a:rPr>
              <a:t> during fire monitoring campaigns in </a:t>
            </a:r>
            <a:r>
              <a:rPr lang="en-US" altLang="it-IT" sz="2400" b="1">
                <a:solidFill>
                  <a:srgbClr val="0000FF"/>
                </a:solidFill>
                <a:latin typeface="Calibri" panose="020F0502020204030204" pitchFamily="34" charset="0"/>
              </a:rPr>
              <a:t>Sicily</a:t>
            </a:r>
            <a:endParaRPr lang="en-US" altLang="it-IT" sz="240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Picture 34" descr="logo provincia P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8" y="4940279"/>
            <a:ext cx="6477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sellaDiTesto 5"/>
          <p:cNvSpPr txBox="1">
            <a:spLocks noChangeArrowheads="1"/>
          </p:cNvSpPr>
          <p:nvPr/>
        </p:nvSpPr>
        <p:spPr bwMode="auto">
          <a:xfrm>
            <a:off x="1300161" y="5974571"/>
            <a:ext cx="2376488" cy="76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Palermo </a:t>
            </a:r>
            <a:r>
              <a:rPr lang="it-IT" altLang="it-IT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it-IT" altLang="it-IT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altLang="it-IT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Province</a:t>
            </a:r>
            <a:endParaRPr lang="it-IT" altLang="it-IT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08:00 GMT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08:15 GMT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08:30 GMT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08:45 GMT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09:00 GMT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09:15 GMT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09:30 GMT</a:t>
            </a: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09:45 GMT</a:t>
            </a: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10:00 GMT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10:15 GMT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10:30 GMT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10:45 GMT</a:t>
            </a:r>
          </a:p>
        </p:txBody>
      </p: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11:00 GMT</a:t>
            </a:r>
          </a:p>
        </p:txBody>
      </p:sp>
      <p:sp>
        <p:nvSpPr>
          <p:cNvPr id="48" name="Text Box 49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11:15 GMT</a:t>
            </a:r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11:30 GMT</a:t>
            </a:r>
          </a:p>
        </p:txBody>
      </p: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11:45 GMT</a:t>
            </a:r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12:00 GMT</a:t>
            </a:r>
          </a:p>
        </p:txBody>
      </p:sp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12:15 GMT</a:t>
            </a:r>
          </a:p>
        </p:txBody>
      </p:sp>
      <p:sp>
        <p:nvSpPr>
          <p:cNvPr id="53" name="Text Box 54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12:30 GMT</a:t>
            </a:r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12:45 GMT</a:t>
            </a:r>
          </a:p>
        </p:txBody>
      </p:sp>
      <p:sp>
        <p:nvSpPr>
          <p:cNvPr id="55" name="Text Box 56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13:00 GMT</a:t>
            </a:r>
          </a:p>
        </p:txBody>
      </p:sp>
      <p:sp>
        <p:nvSpPr>
          <p:cNvPr id="56" name="Text Box 57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13:15 GMT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13:30 GMT</a:t>
            </a: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13:45 GMT</a:t>
            </a: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14:00 GMT</a:t>
            </a: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14:15 GMT</a:t>
            </a:r>
          </a:p>
        </p:txBody>
      </p:sp>
      <p:sp>
        <p:nvSpPr>
          <p:cNvPr id="61" name="Text Box 62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14:30 GMT</a:t>
            </a:r>
          </a:p>
        </p:txBody>
      </p:sp>
      <p:sp>
        <p:nvSpPr>
          <p:cNvPr id="62" name="Text Box 63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14:45 GMT</a:t>
            </a:r>
          </a:p>
        </p:txBody>
      </p:sp>
      <p:sp>
        <p:nvSpPr>
          <p:cNvPr id="63" name="Text Box 64"/>
          <p:cNvSpPr txBox="1">
            <a:spLocks noChangeArrowheads="1"/>
          </p:cNvSpPr>
          <p:nvPr/>
        </p:nvSpPr>
        <p:spPr bwMode="auto">
          <a:xfrm>
            <a:off x="5969000" y="1766880"/>
            <a:ext cx="2984500" cy="557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RST-based thermal anomalies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GB" altLang="it-IT" sz="1600">
                <a:latin typeface="Arial" panose="020B0604020202020204" pitchFamily="34" charset="0"/>
              </a:rPr>
              <a:t>2010-08-07 </a:t>
            </a:r>
            <a:r>
              <a:rPr lang="en-GB" altLang="it-IT" sz="1600" b="1">
                <a:latin typeface="Arial" panose="020B0604020202020204" pitchFamily="34" charset="0"/>
              </a:rPr>
              <a:t>15:00 GMT</a:t>
            </a:r>
          </a:p>
        </p:txBody>
      </p:sp>
      <p:sp>
        <p:nvSpPr>
          <p:cNvPr id="64" name="CasellaDiTesto 6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Fire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0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0" y="1562087"/>
            <a:ext cx="2100263" cy="38036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99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it-IT" sz="2200">
                <a:solidFill>
                  <a:srgbClr val="0000FF"/>
                </a:solidFill>
                <a:latin typeface="Calibri" panose="020F0502020204030204" pitchFamily="34" charset="0"/>
              </a:rPr>
              <a:t>A </a:t>
            </a:r>
            <a:r>
              <a:rPr lang="en-US" altLang="it-IT" sz="2200" b="1">
                <a:solidFill>
                  <a:srgbClr val="0000FF"/>
                </a:solidFill>
                <a:latin typeface="Calibri" panose="020F0502020204030204" pitchFamily="34" charset="0"/>
              </a:rPr>
              <a:t>RST-based </a:t>
            </a:r>
            <a:r>
              <a:rPr lang="en-US" altLang="it-IT" sz="2200">
                <a:solidFill>
                  <a:srgbClr val="0000FF"/>
                </a:solidFill>
                <a:latin typeface="Calibri" panose="020F0502020204030204" pitchFamily="34" charset="0"/>
              </a:rPr>
              <a:t> web -application for the National </a:t>
            </a:r>
            <a:r>
              <a:rPr lang="en-US" altLang="it-IT" sz="2200" b="1">
                <a:solidFill>
                  <a:srgbClr val="0000FF"/>
                </a:solidFill>
                <a:latin typeface="Calibri" panose="020F0502020204030204" pitchFamily="34" charset="0"/>
              </a:rPr>
              <a:t>Civil Protection Department</a:t>
            </a:r>
            <a:r>
              <a:rPr lang="en-US" altLang="it-IT" sz="2200">
                <a:solidFill>
                  <a:srgbClr val="0000FF"/>
                </a:solidFill>
                <a:latin typeface="Calibri" panose="020F0502020204030204" pitchFamily="34" charset="0"/>
              </a:rPr>
              <a:t> supporting forest fires detection and monitoring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5362562"/>
            <a:ext cx="73025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23421" r="15157" b="17513"/>
          <a:stretch>
            <a:fillRect/>
          </a:stretch>
        </p:blipFill>
        <p:spPr bwMode="auto">
          <a:xfrm>
            <a:off x="2143125" y="1216012"/>
            <a:ext cx="7000875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6" name="Picture 36" descr="graf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37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08:00GMT</a:t>
              </a: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9" name="Picture 39" descr="graf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0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08:15GMT</a:t>
              </a: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12" name="Picture 42" descr="graf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43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08:30GMT</a:t>
              </a: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15" name="Picture 45" descr="graf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46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08:45GMT</a:t>
              </a:r>
            </a:p>
          </p:txBody>
        </p:sp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18" name="Picture 48" descr="graf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49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09:00GMT</a:t>
              </a:r>
            </a:p>
          </p:txBody>
        </p:sp>
      </p:grpSp>
      <p:grpSp>
        <p:nvGrpSpPr>
          <p:cNvPr id="20" name="Group 50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21" name="Picture 51" descr="graf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09:15GMT</a:t>
              </a:r>
            </a:p>
          </p:txBody>
        </p:sp>
      </p:grpSp>
      <p:grpSp>
        <p:nvGrpSpPr>
          <p:cNvPr id="23" name="Group 53"/>
          <p:cNvGrpSpPr>
            <a:grpSpLocks/>
          </p:cNvGrpSpPr>
          <p:nvPr/>
        </p:nvGrpSpPr>
        <p:grpSpPr bwMode="auto">
          <a:xfrm>
            <a:off x="3055938" y="1814500"/>
            <a:ext cx="5314950" cy="4468812"/>
            <a:chOff x="453" y="226"/>
            <a:chExt cx="4212" cy="3527"/>
          </a:xfrm>
        </p:grpSpPr>
        <p:pic>
          <p:nvPicPr>
            <p:cNvPr id="24" name="Picture 54" descr="graf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2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963" y="629"/>
              <a:ext cx="1001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09:30GMT</a:t>
              </a:r>
            </a:p>
          </p:txBody>
        </p:sp>
      </p:grpSp>
      <p:grpSp>
        <p:nvGrpSpPr>
          <p:cNvPr id="26" name="Group 56"/>
          <p:cNvGrpSpPr>
            <a:grpSpLocks/>
          </p:cNvGrpSpPr>
          <p:nvPr/>
        </p:nvGrpSpPr>
        <p:grpSpPr bwMode="auto">
          <a:xfrm>
            <a:off x="3055938" y="1814500"/>
            <a:ext cx="5318125" cy="4471987"/>
            <a:chOff x="453" y="226"/>
            <a:chExt cx="4214" cy="3529"/>
          </a:xfrm>
        </p:grpSpPr>
        <p:pic>
          <p:nvPicPr>
            <p:cNvPr id="27" name="Picture 57" descr="graf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" y="226"/>
              <a:ext cx="4214" cy="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58"/>
            <p:cNvSpPr txBox="1">
              <a:spLocks noChangeArrowheads="1"/>
            </p:cNvSpPr>
            <p:nvPr/>
          </p:nvSpPr>
          <p:spPr bwMode="auto">
            <a:xfrm>
              <a:off x="962" y="629"/>
              <a:ext cx="1002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/>
                <a:t>09:45GMT</a:t>
              </a:r>
            </a:p>
          </p:txBody>
        </p:sp>
      </p:grp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0" y="64349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Development of ICT products for Civil Protection authorities</a:t>
            </a:r>
            <a:b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</a:br>
            <a: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endParaRPr lang="en-GB" altLang="it-IT" sz="2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Fire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67782"/>
              </p:ext>
            </p:extLst>
          </p:nvPr>
        </p:nvGraphicFramePr>
        <p:xfrm>
          <a:off x="93847" y="4489088"/>
          <a:ext cx="5741854" cy="164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Fotografia di Photo Editor" r:id="rId3" imgW="11488754" imgH="3076190" progId="MSPhotoEd.3">
                  <p:embed/>
                </p:oleObj>
              </mc:Choice>
              <mc:Fallback>
                <p:oleObj name="Fotografia di Photo Editor" r:id="rId3" imgW="11488754" imgH="30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47" y="4489088"/>
                        <a:ext cx="5741854" cy="1641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Risultati immagini per unib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 b="8745"/>
          <a:stretch/>
        </p:blipFill>
        <p:spPr bwMode="auto">
          <a:xfrm>
            <a:off x="2720615" y="1643017"/>
            <a:ext cx="3702770" cy="21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7" y="1123955"/>
            <a:ext cx="2475923" cy="266780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94959"/>
            <a:ext cx="1702373" cy="720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423384" y="1412279"/>
            <a:ext cx="2720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200" dirty="0">
                <a:solidFill>
                  <a:srgbClr val="3333FF"/>
                </a:solidFill>
              </a:rPr>
              <a:t>University of Basilicata -  School of </a:t>
            </a:r>
            <a:r>
              <a:rPr lang="en-US" sz="2200" dirty="0" smtClean="0">
                <a:solidFill>
                  <a:srgbClr val="3333FF"/>
                </a:solidFill>
              </a:rPr>
              <a:t>Engineer</a:t>
            </a:r>
          </a:p>
          <a:p>
            <a:pPr marL="0" lvl="1" algn="ctr"/>
            <a:r>
              <a:rPr lang="en-US" sz="2200" dirty="0" smtClean="0">
                <a:solidFill>
                  <a:srgbClr val="3333FF"/>
                </a:solidFill>
              </a:rPr>
              <a:t>Airborne and Satellite </a:t>
            </a:r>
            <a:r>
              <a:rPr lang="en-US" sz="2200" dirty="0">
                <a:solidFill>
                  <a:srgbClr val="3333FF"/>
                </a:solidFill>
              </a:rPr>
              <a:t>(</a:t>
            </a:r>
            <a:r>
              <a:rPr lang="en-US" sz="2200" dirty="0" smtClean="0">
                <a:solidFill>
                  <a:srgbClr val="3333FF"/>
                </a:solidFill>
              </a:rPr>
              <a:t>Satellite Data Analysis Lab)</a:t>
            </a:r>
            <a:endParaRPr lang="en-US" sz="2200" dirty="0">
              <a:solidFill>
                <a:srgbClr val="3333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677544" y="4363441"/>
            <a:ext cx="35898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200" dirty="0">
                <a:solidFill>
                  <a:srgbClr val="3333FF"/>
                </a:solidFill>
              </a:rPr>
              <a:t>National Research Council – Institute of Methodologies for Environmental </a:t>
            </a:r>
            <a:r>
              <a:rPr lang="en-US" sz="2200" dirty="0" smtClean="0">
                <a:solidFill>
                  <a:srgbClr val="3333FF"/>
                </a:solidFill>
              </a:rPr>
              <a:t>Analysis</a:t>
            </a:r>
          </a:p>
          <a:p>
            <a:pPr marL="0" lvl="1" algn="ctr"/>
            <a:r>
              <a:rPr lang="en-US" sz="2200" dirty="0" smtClean="0">
                <a:solidFill>
                  <a:srgbClr val="3333FF"/>
                </a:solidFill>
              </a:rPr>
              <a:t>(Airborne </a:t>
            </a:r>
            <a:r>
              <a:rPr lang="en-US" sz="2200" dirty="0">
                <a:solidFill>
                  <a:srgbClr val="3333FF"/>
                </a:solidFill>
              </a:rPr>
              <a:t>and Satellite Remote Sensing </a:t>
            </a:r>
            <a:r>
              <a:rPr lang="en-US" sz="2200" dirty="0" smtClean="0">
                <a:solidFill>
                  <a:srgbClr val="3333FF"/>
                </a:solidFill>
              </a:rPr>
              <a:t>Lab)</a:t>
            </a:r>
            <a:endParaRPr lang="en-US" sz="2200" dirty="0">
              <a:solidFill>
                <a:srgbClr val="3333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Introduction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Where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we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are</a:t>
            </a: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27" y="4041764"/>
            <a:ext cx="2425423" cy="72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23-04-2009_n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5675"/>
            <a:ext cx="4500563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23-04-2009_n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98700"/>
            <a:ext cx="442753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5559413" y="5943331"/>
            <a:ext cx="291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Pau (Oristano – Sardegna)</a:t>
            </a:r>
          </a:p>
        </p:txBody>
      </p: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922338" y="5942023"/>
            <a:ext cx="2787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Regalbuto (Enna – </a:t>
            </a:r>
            <a:r>
              <a:rPr lang="it-IT" altLang="it-IT" sz="1800" dirty="0" err="1" smtClean="0"/>
              <a:t>Sicily</a:t>
            </a:r>
            <a:r>
              <a:rPr lang="it-IT" altLang="it-IT" sz="1800" dirty="0" smtClean="0"/>
              <a:t>)</a:t>
            </a:r>
            <a:endParaRPr lang="it-IT" altLang="it-IT" sz="1800" dirty="0"/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0" y="186372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/>
              <a:t>23 July 2009, Contemporary and concurrent requests to DPC for aerial resources 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 rot="19917968">
            <a:off x="5554663" y="2946400"/>
            <a:ext cx="2287587" cy="550863"/>
          </a:xfrm>
          <a:prstGeom prst="roundRect">
            <a:avLst>
              <a:gd name="adj" fmla="val 16667"/>
            </a:avLst>
          </a:prstGeom>
          <a:solidFill>
            <a:schemeClr val="bg1">
              <a:alpha val="54901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it-IT" b="1">
                <a:solidFill>
                  <a:srgbClr val="FF3300"/>
                </a:solidFill>
                <a:latin typeface="Arial" panose="020B0604020202020204" pitchFamily="34" charset="0"/>
              </a:rPr>
              <a:t>PRIORITY</a:t>
            </a: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64349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Development of ICT products for Civil Protection authorities</a:t>
            </a:r>
            <a:b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</a:br>
            <a:r>
              <a:rPr lang="en-US" altLang="it-IT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endParaRPr lang="en-GB" altLang="it-IT" sz="2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Fire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Rettangolo arrotondato 1023"/>
          <p:cNvSpPr/>
          <p:nvPr/>
        </p:nvSpPr>
        <p:spPr>
          <a:xfrm>
            <a:off x="5193315" y="746849"/>
            <a:ext cx="3420000" cy="36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3805646" y="1888276"/>
            <a:ext cx="5220000" cy="450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Gas Flaring -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Infrared</a:t>
            </a:r>
            <a:endParaRPr lang="it-IT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0472" y="756494"/>
            <a:ext cx="4047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/>
              <a:t>Geostationary</a:t>
            </a:r>
            <a:r>
              <a:rPr lang="it-IT" b="1" dirty="0" smtClean="0"/>
              <a:t> </a:t>
            </a:r>
            <a:r>
              <a:rPr lang="it-IT" b="1" dirty="0" err="1" smtClean="0"/>
              <a:t>sensors</a:t>
            </a:r>
            <a:r>
              <a:rPr lang="it-IT" b="1" dirty="0" smtClean="0"/>
              <a:t> (i.e., </a:t>
            </a:r>
            <a:r>
              <a:rPr lang="it-IT" b="1" dirty="0" smtClean="0">
                <a:solidFill>
                  <a:srgbClr val="FF0000"/>
                </a:solidFill>
              </a:rPr>
              <a:t>MSG-SEVIRI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4" name="Rettangolo 3"/>
          <p:cNvSpPr/>
          <p:nvPr/>
        </p:nvSpPr>
        <p:spPr>
          <a:xfrm>
            <a:off x="342000" y="1358079"/>
            <a:ext cx="8460000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V(</a:t>
            </a:r>
            <a:r>
              <a:rPr lang="it-IT" dirty="0" err="1" smtClean="0"/>
              <a:t>x,y,t</a:t>
            </a:r>
            <a:r>
              <a:rPr lang="it-IT" dirty="0" smtClean="0"/>
              <a:t>)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b="1" dirty="0" smtClean="0"/>
              <a:t>Brightness Temperature in the MIR </a:t>
            </a:r>
            <a:r>
              <a:rPr lang="it-IT" dirty="0" smtClean="0"/>
              <a:t>(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~4</a:t>
            </a:r>
            <a:r>
              <a:rPr lang="it-IT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dirty="0" smtClean="0"/>
              <a:t>) band </a:t>
            </a:r>
            <a:r>
              <a:rPr lang="it-IT" dirty="0"/>
              <a:t>(ch04: 3.48-4.36 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m)</a:t>
            </a:r>
          </a:p>
        </p:txBody>
      </p:sp>
      <p:grpSp>
        <p:nvGrpSpPr>
          <p:cNvPr id="31" name="Gruppo 30"/>
          <p:cNvGrpSpPr/>
          <p:nvPr/>
        </p:nvGrpSpPr>
        <p:grpSpPr>
          <a:xfrm>
            <a:off x="112261" y="2484412"/>
            <a:ext cx="3600000" cy="3663746"/>
            <a:chOff x="112261" y="2441881"/>
            <a:chExt cx="3600000" cy="36637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30" y="2865627"/>
              <a:ext cx="3515062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ttangolo 6"/>
            <p:cNvSpPr/>
            <p:nvPr/>
          </p:nvSpPr>
          <p:spPr>
            <a:xfrm>
              <a:off x="112261" y="2441881"/>
              <a:ext cx="3600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cap="small" dirty="0" smtClean="0">
                  <a:latin typeface="Kalinga"/>
                </a:rPr>
                <a:t>Web application for a real-time monitoring</a:t>
              </a:r>
            </a:p>
            <a:p>
              <a:pPr algn="ctr"/>
              <a:r>
                <a:rPr lang="en-US" sz="1200" b="1" cap="small" dirty="0" smtClean="0">
                  <a:latin typeface="Kalinga"/>
                </a:rPr>
                <a:t>of MSG/SEVIRI radiances</a:t>
              </a:r>
              <a:endParaRPr lang="it-IT" sz="1200" b="1" cap="small" dirty="0">
                <a:latin typeface="Kalinga"/>
              </a:endParaRPr>
            </a:p>
          </p:txBody>
        </p:sp>
      </p:grpSp>
      <p:sp>
        <p:nvSpPr>
          <p:cNvPr id="12" name="Rettangolo arrotondato 11"/>
          <p:cNvSpPr/>
          <p:nvPr/>
        </p:nvSpPr>
        <p:spPr>
          <a:xfrm>
            <a:off x="5013315" y="746849"/>
            <a:ext cx="3780000" cy="3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u="sng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NRT Gas Flaring monitoring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4075646" y="1912648"/>
            <a:ext cx="4680000" cy="360000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b="1" cap="small" dirty="0" err="1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Oil&amp;Gas</a:t>
            </a:r>
            <a:r>
              <a:rPr lang="it-IT" sz="16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</a:t>
            </a:r>
            <a:r>
              <a:rPr lang="it-IT" sz="1600" b="1" cap="small" dirty="0" err="1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Plant</a:t>
            </a:r>
            <a:r>
              <a:rPr lang="it-IT" sz="16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(COVA, Southern </a:t>
            </a:r>
            <a:r>
              <a:rPr lang="it-IT" sz="1600" b="1" cap="small" dirty="0" err="1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Italy</a:t>
            </a:r>
            <a:r>
              <a:rPr lang="it-IT" sz="16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) </a:t>
            </a:r>
            <a:r>
              <a:rPr lang="it-IT" sz="1600" b="1" cap="small" dirty="0" err="1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accidental</a:t>
            </a:r>
            <a:r>
              <a:rPr lang="it-IT" sz="16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</a:t>
            </a:r>
            <a:r>
              <a:rPr lang="it-IT" sz="1600" b="1" cap="small" dirty="0" err="1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event</a:t>
            </a:r>
            <a:endParaRPr lang="it-IT" sz="1600" b="1" cap="small" dirty="0" smtClean="0">
              <a:solidFill>
                <a:srgbClr val="00B050"/>
              </a:solidFill>
              <a:latin typeface="+mj-lt"/>
              <a:ea typeface="Adobe Gothic Std B" pitchFamily="34" charset="-128"/>
              <a:cs typeface="Kalinga" pitchFamily="34" charset="0"/>
            </a:endParaRPr>
          </a:p>
        </p:txBody>
      </p:sp>
      <p:pic>
        <p:nvPicPr>
          <p:cNvPr id="21" name="Immagine 20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181120" y="4390456"/>
            <a:ext cx="4320000" cy="1800000"/>
          </a:xfrm>
          <a:prstGeom prst="rect">
            <a:avLst/>
          </a:prstGeom>
        </p:spPr>
      </p:pic>
      <p:pic>
        <p:nvPicPr>
          <p:cNvPr id="1026" name="Picture 2" descr="Risultati immagini per freccia verso destra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t="27932" r="10837" b="26789"/>
          <a:stretch/>
        </p:blipFill>
        <p:spPr bwMode="auto">
          <a:xfrm>
            <a:off x="4363472" y="756494"/>
            <a:ext cx="63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Mariapia\Desktop\fiammata_13_11_2015\fiammata-centro-oli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9170" y="5338830"/>
            <a:ext cx="1800000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tangolo 14"/>
          <p:cNvSpPr/>
          <p:nvPr/>
        </p:nvSpPr>
        <p:spPr>
          <a:xfrm>
            <a:off x="5537855" y="4374276"/>
            <a:ext cx="16065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000" b="1" cap="small" dirty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13 </a:t>
            </a:r>
            <a:r>
              <a:rPr lang="it-IT" sz="1000" b="1" cap="small" dirty="0" err="1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November</a:t>
            </a:r>
            <a:r>
              <a:rPr lang="it-IT" sz="1000" b="1" cap="small" dirty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2015 – 9.45 LT</a:t>
            </a:r>
          </a:p>
        </p:txBody>
      </p:sp>
      <p:pic>
        <p:nvPicPr>
          <p:cNvPr id="29" name="Immagine 28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968812" y="2405138"/>
            <a:ext cx="4320000" cy="1800000"/>
          </a:xfrm>
          <a:prstGeom prst="rect">
            <a:avLst/>
          </a:prstGeom>
        </p:spPr>
      </p:pic>
      <p:pic>
        <p:nvPicPr>
          <p:cNvPr id="8" name="Picture 2" descr="http://www.sarconiweb.it/gazzettavaldagri/wp-content/uploads/2014/01/IMG_20140113_112721.jpg"/>
          <p:cNvPicPr>
            <a:picLocks noChangeAspect="1" noChangeArrowheads="1"/>
          </p:cNvPicPr>
          <p:nvPr/>
        </p:nvPicPr>
        <p:blipFill>
          <a:blip r:embed="rId7" cstate="print"/>
          <a:srcRect t="5536" r="8305" b="14764"/>
          <a:stretch>
            <a:fillRect/>
          </a:stretch>
        </p:blipFill>
        <p:spPr bwMode="auto">
          <a:xfrm>
            <a:off x="7139426" y="3148319"/>
            <a:ext cx="1656781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arrotondato 8"/>
          <p:cNvSpPr/>
          <p:nvPr/>
        </p:nvSpPr>
        <p:spPr>
          <a:xfrm>
            <a:off x="5048812" y="2417555"/>
            <a:ext cx="2160000" cy="180000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0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13 </a:t>
            </a:r>
            <a:r>
              <a:rPr lang="it-IT" sz="1000" b="1" cap="small" dirty="0" err="1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January</a:t>
            </a:r>
            <a:r>
              <a:rPr lang="it-IT" sz="10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2014 -</a:t>
            </a:r>
            <a:r>
              <a:rPr lang="en-US" sz="10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11.26 LT</a:t>
            </a:r>
            <a:r>
              <a:rPr lang="it-IT" sz="10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 </a:t>
            </a:r>
            <a:endParaRPr lang="it-IT" sz="1000" b="1" cap="small" dirty="0">
              <a:solidFill>
                <a:srgbClr val="00B050"/>
              </a:solidFill>
              <a:latin typeface="+mj-lt"/>
              <a:ea typeface="Adobe Gothic Std B" pitchFamily="34" charset="-128"/>
              <a:cs typeface="Kalinga" pitchFamily="34" charset="0"/>
            </a:endParaRPr>
          </a:p>
        </p:txBody>
      </p:sp>
      <p:sp>
        <p:nvSpPr>
          <p:cNvPr id="30" name="Freccia circolare in giù 29"/>
          <p:cNvSpPr/>
          <p:nvPr/>
        </p:nvSpPr>
        <p:spPr>
          <a:xfrm rot="20945220">
            <a:off x="2763615" y="1782674"/>
            <a:ext cx="1260000" cy="540000"/>
          </a:xfrm>
          <a:prstGeom prst="curvedDown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144000" y="2092519"/>
            <a:ext cx="8856000" cy="360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arrotondato 50"/>
          <p:cNvSpPr/>
          <p:nvPr/>
        </p:nvSpPr>
        <p:spPr>
          <a:xfrm>
            <a:off x="5358170" y="2625245"/>
            <a:ext cx="2790000" cy="66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1" name="CasellaDiTesto 14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Gas Flaring -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Infrared</a:t>
            </a:r>
            <a:endParaRPr lang="it-IT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152842" y="592167"/>
            <a:ext cx="4680000" cy="59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/>
              <a:t>V(</a:t>
            </a:r>
            <a:r>
              <a:rPr lang="it-IT" sz="1600" dirty="0" err="1" smtClean="0"/>
              <a:t>x,y,t</a:t>
            </a:r>
            <a:r>
              <a:rPr lang="it-IT" sz="1600" dirty="0" smtClean="0"/>
              <a:t>) </a:t>
            </a:r>
            <a:r>
              <a:rPr lang="it-IT" sz="1600" dirty="0" err="1" smtClean="0"/>
              <a:t>is</a:t>
            </a:r>
            <a:r>
              <a:rPr lang="it-IT" sz="1600" dirty="0" smtClean="0"/>
              <a:t> the </a:t>
            </a:r>
            <a:r>
              <a:rPr lang="it-IT" sz="1600" b="1" dirty="0" smtClean="0"/>
              <a:t>Brightness Temperature </a:t>
            </a:r>
            <a:r>
              <a:rPr lang="it-IT" sz="1600" b="1" dirty="0" err="1" smtClean="0"/>
              <a:t>difference</a:t>
            </a:r>
            <a:endParaRPr lang="it-IT" sz="1600" b="1" dirty="0" smtClean="0"/>
          </a:p>
          <a:p>
            <a:pPr algn="ctr"/>
            <a:r>
              <a:rPr lang="it-IT" sz="1600" b="1" dirty="0" err="1" smtClean="0"/>
              <a:t>between</a:t>
            </a:r>
            <a:r>
              <a:rPr lang="it-IT" sz="1600" b="1" dirty="0" smtClean="0"/>
              <a:t> MIR</a:t>
            </a:r>
            <a:r>
              <a:rPr lang="it-IT" sz="1600" dirty="0" smtClean="0"/>
              <a:t> </a:t>
            </a:r>
            <a:r>
              <a:rPr lang="it-IT" sz="1600" b="1" dirty="0" smtClean="0"/>
              <a:t>and TIR </a:t>
            </a:r>
            <a:r>
              <a:rPr lang="it-IT" sz="1600" b="1" dirty="0" err="1" smtClean="0"/>
              <a:t>bands</a:t>
            </a:r>
            <a:endParaRPr lang="it-IT" sz="1600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974" t="15502" r="817" b="16566"/>
          <a:stretch/>
        </p:blipFill>
        <p:spPr>
          <a:xfrm>
            <a:off x="4710223" y="1251434"/>
            <a:ext cx="3646968" cy="489098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538871" y="699546"/>
            <a:ext cx="316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/>
              <a:t>Polar</a:t>
            </a:r>
            <a:r>
              <a:rPr lang="it-IT" b="1" dirty="0" smtClean="0"/>
              <a:t> </a:t>
            </a:r>
            <a:r>
              <a:rPr lang="it-IT" b="1" dirty="0" err="1" smtClean="0"/>
              <a:t>sensors</a:t>
            </a:r>
            <a:r>
              <a:rPr lang="it-IT" b="1" dirty="0" smtClean="0"/>
              <a:t> (i.e., </a:t>
            </a:r>
            <a:r>
              <a:rPr lang="it-IT" b="1" dirty="0" smtClean="0">
                <a:solidFill>
                  <a:srgbClr val="FF0000"/>
                </a:solidFill>
              </a:rPr>
              <a:t>EOS-MODIS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25" name="Rettangolo arrotondato 24"/>
          <p:cNvSpPr/>
          <p:nvPr/>
        </p:nvSpPr>
        <p:spPr>
          <a:xfrm>
            <a:off x="5325250" y="2688245"/>
            <a:ext cx="3060000" cy="54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400" b="1" u="sng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Computation of gas annually flared</a:t>
            </a:r>
          </a:p>
          <a:p>
            <a:r>
              <a:rPr lang="nb-NO" sz="1400" b="1" u="sng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+ temporal variation</a:t>
            </a:r>
            <a:endParaRPr lang="nb-NO" sz="1400" b="1" u="sng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583472" y="1245511"/>
            <a:ext cx="2520000" cy="3412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b="1" u="sng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RST-FLARE</a:t>
            </a:r>
            <a:endParaRPr lang="nb-NO" sz="2200" b="1" u="sng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Freccia circolare a destra 5"/>
          <p:cNvSpPr/>
          <p:nvPr/>
        </p:nvSpPr>
        <p:spPr>
          <a:xfrm>
            <a:off x="73169" y="817777"/>
            <a:ext cx="450000" cy="720000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529671" y="1850516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smtClean="0"/>
              <a:t>ch20</a:t>
            </a:r>
            <a:r>
              <a:rPr lang="it-IT" sz="1000" dirty="0"/>
              <a:t>: 3.66÷3.84 </a:t>
            </a:r>
            <a:r>
              <a:rPr lang="it-IT" sz="1000" dirty="0">
                <a:latin typeface="Symbol" panose="05050102010706020507" pitchFamily="18" charset="2"/>
              </a:rPr>
              <a:t>m</a:t>
            </a:r>
            <a:r>
              <a:rPr lang="it-IT" sz="1000" dirty="0"/>
              <a:t>m</a:t>
            </a:r>
          </a:p>
        </p:txBody>
      </p:sp>
      <p:sp>
        <p:nvSpPr>
          <p:cNvPr id="8" name="Rettangolo 7"/>
          <p:cNvSpPr/>
          <p:nvPr/>
        </p:nvSpPr>
        <p:spPr>
          <a:xfrm>
            <a:off x="7640332" y="1850516"/>
            <a:ext cx="13596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/>
              <a:t>ch31: 10.78÷11.28 </a:t>
            </a:r>
            <a:r>
              <a:rPr lang="it-IT" sz="1000" dirty="0">
                <a:latin typeface="Symbol" panose="05050102010706020507" pitchFamily="18" charset="2"/>
              </a:rPr>
              <a:t>m</a:t>
            </a:r>
            <a:r>
              <a:rPr lang="it-IT" sz="1000" dirty="0"/>
              <a:t>m</a:t>
            </a:r>
          </a:p>
        </p:txBody>
      </p:sp>
      <p:sp>
        <p:nvSpPr>
          <p:cNvPr id="34" name="Rettangolo arrotondato 33"/>
          <p:cNvSpPr/>
          <p:nvPr/>
        </p:nvSpPr>
        <p:spPr>
          <a:xfrm>
            <a:off x="2052000" y="2092519"/>
            <a:ext cx="5040000" cy="360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cap="small" dirty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Niger Delta </a:t>
            </a:r>
            <a:r>
              <a:rPr lang="nb-NO" sz="1600" b="1" cap="small" dirty="0" smtClean="0">
                <a:solidFill>
                  <a:srgbClr val="00B050"/>
                </a:solidFill>
                <a:latin typeface="+mj-lt"/>
                <a:ea typeface="Adobe Gothic Std B" pitchFamily="34" charset="-128"/>
                <a:cs typeface="Kalinga" pitchFamily="34" charset="0"/>
              </a:rPr>
              <a:t>Region Gas Flaring Status in 2000÷2016</a:t>
            </a:r>
            <a:endParaRPr lang="nb-NO" sz="1600" b="1" cap="small" dirty="0">
              <a:solidFill>
                <a:srgbClr val="00B050"/>
              </a:solidFill>
              <a:latin typeface="+mj-lt"/>
              <a:ea typeface="Adobe Gothic Std B" pitchFamily="34" charset="-128"/>
              <a:cs typeface="Kalinga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b="8311"/>
          <a:stretch/>
        </p:blipFill>
        <p:spPr>
          <a:xfrm>
            <a:off x="5358170" y="3425667"/>
            <a:ext cx="3525303" cy="1732929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247252" y="2524498"/>
            <a:ext cx="3780000" cy="594000"/>
            <a:chOff x="-2860047" y="970777"/>
            <a:chExt cx="3780000" cy="594000"/>
          </a:xfrm>
        </p:grpSpPr>
        <p:sp>
          <p:nvSpPr>
            <p:cNvPr id="50" name="Rettangolo arrotondato 49"/>
            <p:cNvSpPr/>
            <p:nvPr/>
          </p:nvSpPr>
          <p:spPr>
            <a:xfrm>
              <a:off x="-2850169" y="970777"/>
              <a:ext cx="3510000" cy="59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arrotondato 21"/>
            <p:cNvSpPr/>
            <p:nvPr/>
          </p:nvSpPr>
          <p:spPr>
            <a:xfrm>
              <a:off x="-2860047" y="1087777"/>
              <a:ext cx="3780000" cy="360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400" b="1" u="sng" dirty="0" smtClean="0">
                  <a:solidFill>
                    <a:srgbClr val="3333FF"/>
                  </a:solidFill>
                  <a:ea typeface="Yu Gothic" panose="020B0400000000000000" pitchFamily="34" charset="-128"/>
                  <a:cs typeface="Arial" panose="020B0604020202020204" pitchFamily="34" charset="0"/>
                </a:rPr>
                <a:t>Detection of sites affected by gas flares + temporal evolution</a:t>
              </a:r>
              <a:endParaRPr lang="nb-NO" sz="1400" b="1" u="sng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18" name="Connettore 7 17"/>
          <p:cNvCxnSpPr/>
          <p:nvPr/>
        </p:nvCxnSpPr>
        <p:spPr>
          <a:xfrm>
            <a:off x="5082964" y="1648135"/>
            <a:ext cx="1369592" cy="337335"/>
          </a:xfrm>
          <a:prstGeom prst="curvedConnector3">
            <a:avLst>
              <a:gd name="adj1" fmla="val -290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/>
        </p:nvSpPr>
        <p:spPr>
          <a:xfrm>
            <a:off x="279321" y="5097881"/>
            <a:ext cx="1980000" cy="34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Spatial distribution of flaring sites detected by </a:t>
            </a:r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RST-FLARE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2000-2016</a:t>
            </a:r>
            <a:endParaRPr lang="it-IT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16" y="3280332"/>
            <a:ext cx="2869136" cy="180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642" y="3992050"/>
            <a:ext cx="2779968" cy="1350000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2378881" y="5312088"/>
            <a:ext cx="2700000" cy="3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Temporal variation in the number of annually detected flaring sites</a:t>
            </a:r>
            <a:endParaRPr lang="it-IT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5373867" y="5093973"/>
            <a:ext cx="2700000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</a:rPr>
              <a:t>Annual values of gas flared volumes</a:t>
            </a:r>
            <a:endParaRPr lang="it-IT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399762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</a:t>
            </a:r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APPLICATIONS </a:t>
            </a:r>
            <a:endParaRPr lang="en-US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Seismic Risk</a:t>
            </a:r>
            <a:endParaRPr lang="en-US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90699"/>
            <a:ext cx="2643187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/>
          <a:stretch>
            <a:fillRect/>
          </a:stretch>
        </p:blipFill>
        <p:spPr bwMode="auto">
          <a:xfrm>
            <a:off x="3492500" y="1530337"/>
            <a:ext cx="3241675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7" y="3634744"/>
            <a:ext cx="3887787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Seismic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Risk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(Thermal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Anomalies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)</a:t>
            </a:r>
            <a:endParaRPr lang="it-IT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6" name="Picture 3" descr="eventi 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0"/>
          <a:stretch>
            <a:fillRect/>
          </a:stretch>
        </p:blipFill>
        <p:spPr bwMode="auto">
          <a:xfrm>
            <a:off x="6049963" y="2233613"/>
            <a:ext cx="2936875" cy="269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889750" y="3092450"/>
            <a:ext cx="803275" cy="6778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grpSp>
        <p:nvGrpSpPr>
          <p:cNvPr id="30" name="Group 204"/>
          <p:cNvGrpSpPr>
            <a:grpSpLocks/>
          </p:cNvGrpSpPr>
          <p:nvPr/>
        </p:nvGrpSpPr>
        <p:grpSpPr bwMode="auto">
          <a:xfrm>
            <a:off x="323850" y="1196975"/>
            <a:ext cx="5329238" cy="5075238"/>
            <a:chOff x="204" y="644"/>
            <a:chExt cx="3357" cy="3197"/>
          </a:xfrm>
        </p:grpSpPr>
        <p:sp>
          <p:nvSpPr>
            <p:cNvPr id="31" name="AutoShape 149"/>
            <p:cNvSpPr>
              <a:spLocks noChangeAspect="1" noChangeArrowheads="1" noTextEdit="1"/>
            </p:cNvSpPr>
            <p:nvPr/>
          </p:nvSpPr>
          <p:spPr bwMode="auto">
            <a:xfrm>
              <a:off x="204" y="775"/>
              <a:ext cx="3357" cy="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32" name="Group 153"/>
            <p:cNvGrpSpPr>
              <a:grpSpLocks/>
            </p:cNvGrpSpPr>
            <p:nvPr/>
          </p:nvGrpSpPr>
          <p:grpSpPr bwMode="auto">
            <a:xfrm>
              <a:off x="206" y="653"/>
              <a:ext cx="1066" cy="724"/>
              <a:chOff x="206" y="789"/>
              <a:chExt cx="1066" cy="724"/>
            </a:xfrm>
          </p:grpSpPr>
          <p:pic>
            <p:nvPicPr>
              <p:cNvPr id="88" name="Picture 15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" y="792"/>
                <a:ext cx="1062" cy="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9" name="Rectangle 152"/>
              <p:cNvSpPr>
                <a:spLocks noChangeArrowheads="1"/>
              </p:cNvSpPr>
              <p:nvPr/>
            </p:nvSpPr>
            <p:spPr bwMode="auto">
              <a:xfrm>
                <a:off x="206" y="789"/>
                <a:ext cx="1066" cy="724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33" name="Group 156"/>
            <p:cNvGrpSpPr>
              <a:grpSpLocks/>
            </p:cNvGrpSpPr>
            <p:nvPr/>
          </p:nvGrpSpPr>
          <p:grpSpPr bwMode="auto">
            <a:xfrm>
              <a:off x="1335" y="661"/>
              <a:ext cx="1062" cy="722"/>
              <a:chOff x="1335" y="797"/>
              <a:chExt cx="1062" cy="722"/>
            </a:xfrm>
          </p:grpSpPr>
          <p:pic>
            <p:nvPicPr>
              <p:cNvPr id="86" name="Picture 15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" y="800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155"/>
              <p:cNvSpPr>
                <a:spLocks noChangeArrowheads="1"/>
              </p:cNvSpPr>
              <p:nvPr/>
            </p:nvSpPr>
            <p:spPr bwMode="auto">
              <a:xfrm>
                <a:off x="1335" y="797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36" name="Group 159"/>
            <p:cNvGrpSpPr>
              <a:grpSpLocks/>
            </p:cNvGrpSpPr>
            <p:nvPr/>
          </p:nvGrpSpPr>
          <p:grpSpPr bwMode="auto">
            <a:xfrm>
              <a:off x="2459" y="661"/>
              <a:ext cx="1062" cy="722"/>
              <a:chOff x="2459" y="797"/>
              <a:chExt cx="1062" cy="722"/>
            </a:xfrm>
          </p:grpSpPr>
          <p:pic>
            <p:nvPicPr>
              <p:cNvPr id="84" name="Picture 15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1" y="800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" name="Rectangle 158"/>
              <p:cNvSpPr>
                <a:spLocks noChangeArrowheads="1"/>
              </p:cNvSpPr>
              <p:nvPr/>
            </p:nvSpPr>
            <p:spPr bwMode="auto">
              <a:xfrm>
                <a:off x="2459" y="797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37" name="Group 162"/>
            <p:cNvGrpSpPr>
              <a:grpSpLocks/>
            </p:cNvGrpSpPr>
            <p:nvPr/>
          </p:nvGrpSpPr>
          <p:grpSpPr bwMode="auto">
            <a:xfrm>
              <a:off x="212" y="1731"/>
              <a:ext cx="1062" cy="722"/>
              <a:chOff x="212" y="1731"/>
              <a:chExt cx="1062" cy="722"/>
            </a:xfrm>
          </p:grpSpPr>
          <p:pic>
            <p:nvPicPr>
              <p:cNvPr id="82" name="Picture 16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" y="1734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" name="Rectangle 161"/>
              <p:cNvSpPr>
                <a:spLocks noChangeArrowheads="1"/>
              </p:cNvSpPr>
              <p:nvPr/>
            </p:nvSpPr>
            <p:spPr bwMode="auto">
              <a:xfrm>
                <a:off x="212" y="1731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38" name="Group 165"/>
            <p:cNvGrpSpPr>
              <a:grpSpLocks/>
            </p:cNvGrpSpPr>
            <p:nvPr/>
          </p:nvGrpSpPr>
          <p:grpSpPr bwMode="auto">
            <a:xfrm>
              <a:off x="1335" y="1722"/>
              <a:ext cx="1062" cy="722"/>
              <a:chOff x="1335" y="1722"/>
              <a:chExt cx="1062" cy="722"/>
            </a:xfrm>
          </p:grpSpPr>
          <p:pic>
            <p:nvPicPr>
              <p:cNvPr id="80" name="Picture 16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" y="1725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Rectangle 164"/>
              <p:cNvSpPr>
                <a:spLocks noChangeArrowheads="1"/>
              </p:cNvSpPr>
              <p:nvPr/>
            </p:nvSpPr>
            <p:spPr bwMode="auto">
              <a:xfrm>
                <a:off x="1335" y="1722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39" name="Group 168"/>
            <p:cNvGrpSpPr>
              <a:grpSpLocks/>
            </p:cNvGrpSpPr>
            <p:nvPr/>
          </p:nvGrpSpPr>
          <p:grpSpPr bwMode="auto">
            <a:xfrm>
              <a:off x="2468" y="1712"/>
              <a:ext cx="1062" cy="722"/>
              <a:chOff x="2468" y="1712"/>
              <a:chExt cx="1062" cy="722"/>
            </a:xfrm>
          </p:grpSpPr>
          <p:pic>
            <p:nvPicPr>
              <p:cNvPr id="78" name="Picture 16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1" y="1715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Rectangle 167"/>
              <p:cNvSpPr>
                <a:spLocks noChangeArrowheads="1"/>
              </p:cNvSpPr>
              <p:nvPr/>
            </p:nvSpPr>
            <p:spPr bwMode="auto">
              <a:xfrm>
                <a:off x="2468" y="1712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40" name="Group 171"/>
            <p:cNvGrpSpPr>
              <a:grpSpLocks/>
            </p:cNvGrpSpPr>
            <p:nvPr/>
          </p:nvGrpSpPr>
          <p:grpSpPr bwMode="auto">
            <a:xfrm>
              <a:off x="222" y="2788"/>
              <a:ext cx="1062" cy="723"/>
              <a:chOff x="222" y="2788"/>
              <a:chExt cx="1062" cy="723"/>
            </a:xfrm>
          </p:grpSpPr>
          <p:pic>
            <p:nvPicPr>
              <p:cNvPr id="76" name="Picture 16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2791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170"/>
              <p:cNvSpPr>
                <a:spLocks noChangeArrowheads="1"/>
              </p:cNvSpPr>
              <p:nvPr/>
            </p:nvSpPr>
            <p:spPr bwMode="auto">
              <a:xfrm>
                <a:off x="222" y="2788"/>
                <a:ext cx="1062" cy="723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41" name="Group 174"/>
            <p:cNvGrpSpPr>
              <a:grpSpLocks/>
            </p:cNvGrpSpPr>
            <p:nvPr/>
          </p:nvGrpSpPr>
          <p:grpSpPr bwMode="auto">
            <a:xfrm>
              <a:off x="1364" y="2788"/>
              <a:ext cx="1062" cy="722"/>
              <a:chOff x="1364" y="2788"/>
              <a:chExt cx="1062" cy="722"/>
            </a:xfrm>
          </p:grpSpPr>
          <p:pic>
            <p:nvPicPr>
              <p:cNvPr id="74" name="Picture 17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" y="2791"/>
                <a:ext cx="1058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Rectangle 173"/>
              <p:cNvSpPr>
                <a:spLocks noChangeArrowheads="1"/>
              </p:cNvSpPr>
              <p:nvPr/>
            </p:nvSpPr>
            <p:spPr bwMode="auto">
              <a:xfrm>
                <a:off x="1364" y="2788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43" name="Group 177"/>
            <p:cNvGrpSpPr>
              <a:grpSpLocks/>
            </p:cNvGrpSpPr>
            <p:nvPr/>
          </p:nvGrpSpPr>
          <p:grpSpPr bwMode="auto">
            <a:xfrm>
              <a:off x="2496" y="2779"/>
              <a:ext cx="1062" cy="722"/>
              <a:chOff x="2496" y="2779"/>
              <a:chExt cx="1062" cy="722"/>
            </a:xfrm>
          </p:grpSpPr>
          <p:pic>
            <p:nvPicPr>
              <p:cNvPr id="72" name="Picture 17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9" y="2782"/>
                <a:ext cx="1057" cy="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176"/>
              <p:cNvSpPr>
                <a:spLocks noChangeArrowheads="1"/>
              </p:cNvSpPr>
              <p:nvPr/>
            </p:nvSpPr>
            <p:spPr bwMode="auto">
              <a:xfrm>
                <a:off x="2496" y="2779"/>
                <a:ext cx="1062" cy="722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44" name="Rectangle 178"/>
            <p:cNvSpPr>
              <a:spLocks noChangeArrowheads="1"/>
            </p:cNvSpPr>
            <p:nvPr/>
          </p:nvSpPr>
          <p:spPr bwMode="auto">
            <a:xfrm>
              <a:off x="2705" y="2481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 </a:t>
              </a:r>
              <a:endParaRPr lang="it-IT" altLang="it-IT" sz="1800"/>
            </a:p>
          </p:txBody>
        </p:sp>
        <p:sp>
          <p:nvSpPr>
            <p:cNvPr id="45" name="Rectangle 179"/>
            <p:cNvSpPr>
              <a:spLocks noChangeArrowheads="1"/>
            </p:cNvSpPr>
            <p:nvPr/>
          </p:nvSpPr>
          <p:spPr bwMode="auto">
            <a:xfrm>
              <a:off x="2865" y="2481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April</a:t>
              </a:r>
              <a:endParaRPr lang="it-IT" altLang="it-IT" sz="1800"/>
            </a:p>
          </p:txBody>
        </p:sp>
        <p:sp>
          <p:nvSpPr>
            <p:cNvPr id="46" name="Rectangle 180"/>
            <p:cNvSpPr>
              <a:spLocks noChangeArrowheads="1"/>
            </p:cNvSpPr>
            <p:nvPr/>
          </p:nvSpPr>
          <p:spPr bwMode="auto">
            <a:xfrm>
              <a:off x="3125" y="2481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2009 </a:t>
              </a:r>
              <a:endParaRPr lang="it-IT" altLang="it-IT" sz="1800"/>
            </a:p>
          </p:txBody>
        </p:sp>
        <p:sp>
          <p:nvSpPr>
            <p:cNvPr id="47" name="Rectangle 181"/>
            <p:cNvSpPr>
              <a:spLocks noChangeArrowheads="1"/>
            </p:cNvSpPr>
            <p:nvPr/>
          </p:nvSpPr>
          <p:spPr bwMode="auto">
            <a:xfrm>
              <a:off x="2698" y="2618"/>
              <a:ext cx="7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00:57:47 GTM</a:t>
              </a:r>
              <a:endParaRPr lang="it-IT" altLang="it-IT" sz="1800"/>
            </a:p>
          </p:txBody>
        </p:sp>
        <p:sp>
          <p:nvSpPr>
            <p:cNvPr id="48" name="Rectangle 182"/>
            <p:cNvSpPr>
              <a:spLocks noChangeArrowheads="1"/>
            </p:cNvSpPr>
            <p:nvPr/>
          </p:nvSpPr>
          <p:spPr bwMode="auto">
            <a:xfrm>
              <a:off x="1565" y="2496"/>
              <a:ext cx="7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31 March 2009 </a:t>
              </a:r>
              <a:endParaRPr lang="it-IT" altLang="it-IT" sz="1800"/>
            </a:p>
          </p:txBody>
        </p:sp>
        <p:sp>
          <p:nvSpPr>
            <p:cNvPr id="49" name="Rectangle 183"/>
            <p:cNvSpPr>
              <a:spLocks noChangeArrowheads="1"/>
            </p:cNvSpPr>
            <p:nvPr/>
          </p:nvSpPr>
          <p:spPr bwMode="auto">
            <a:xfrm>
              <a:off x="1578" y="2632"/>
              <a:ext cx="7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01:14:56 GTM</a:t>
              </a:r>
              <a:endParaRPr lang="it-IT" altLang="it-IT" sz="1800"/>
            </a:p>
          </p:txBody>
        </p:sp>
        <p:sp>
          <p:nvSpPr>
            <p:cNvPr id="52" name="Rectangle 184"/>
            <p:cNvSpPr>
              <a:spLocks noChangeArrowheads="1"/>
            </p:cNvSpPr>
            <p:nvPr/>
          </p:nvSpPr>
          <p:spPr bwMode="auto">
            <a:xfrm>
              <a:off x="440" y="2507"/>
              <a:ext cx="78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30 March 2009 </a:t>
              </a:r>
              <a:endParaRPr lang="it-IT" altLang="it-IT" sz="1800"/>
            </a:p>
          </p:txBody>
        </p:sp>
        <p:sp>
          <p:nvSpPr>
            <p:cNvPr id="53" name="Rectangle 185"/>
            <p:cNvSpPr>
              <a:spLocks noChangeArrowheads="1"/>
            </p:cNvSpPr>
            <p:nvPr/>
          </p:nvSpPr>
          <p:spPr bwMode="auto">
            <a:xfrm>
              <a:off x="453" y="2643"/>
              <a:ext cx="7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01:10:00 GTM</a:t>
              </a:r>
              <a:endParaRPr lang="it-IT" altLang="it-IT" sz="1800"/>
            </a:p>
          </p:txBody>
        </p:sp>
        <p:sp>
          <p:nvSpPr>
            <p:cNvPr id="54" name="Rectangle 186"/>
            <p:cNvSpPr>
              <a:spLocks noChangeArrowheads="1"/>
            </p:cNvSpPr>
            <p:nvPr/>
          </p:nvSpPr>
          <p:spPr bwMode="auto">
            <a:xfrm>
              <a:off x="1586" y="3568"/>
              <a:ext cx="7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31 March 2009</a:t>
              </a:r>
              <a:endParaRPr lang="it-IT" altLang="it-IT" sz="1800"/>
            </a:p>
          </p:txBody>
        </p:sp>
        <p:sp>
          <p:nvSpPr>
            <p:cNvPr id="55" name="Rectangle 187"/>
            <p:cNvSpPr>
              <a:spLocks noChangeArrowheads="1"/>
            </p:cNvSpPr>
            <p:nvPr/>
          </p:nvSpPr>
          <p:spPr bwMode="auto">
            <a:xfrm>
              <a:off x="1599" y="3705"/>
              <a:ext cx="7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01:57:31 GMT</a:t>
              </a:r>
              <a:endParaRPr lang="it-IT" altLang="it-IT" sz="1800"/>
            </a:p>
          </p:txBody>
        </p:sp>
        <p:sp>
          <p:nvSpPr>
            <p:cNvPr id="56" name="Rectangle 188"/>
            <p:cNvSpPr>
              <a:spLocks noChangeArrowheads="1"/>
            </p:cNvSpPr>
            <p:nvPr/>
          </p:nvSpPr>
          <p:spPr bwMode="auto">
            <a:xfrm>
              <a:off x="447" y="3553"/>
              <a:ext cx="7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30 March 2009</a:t>
              </a:r>
              <a:endParaRPr lang="it-IT" altLang="it-IT" sz="1800"/>
            </a:p>
          </p:txBody>
        </p:sp>
        <p:sp>
          <p:nvSpPr>
            <p:cNvPr id="57" name="Rectangle 189"/>
            <p:cNvSpPr>
              <a:spLocks noChangeArrowheads="1"/>
            </p:cNvSpPr>
            <p:nvPr/>
          </p:nvSpPr>
          <p:spPr bwMode="auto">
            <a:xfrm>
              <a:off x="461" y="3689"/>
              <a:ext cx="7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00:22:57 GMT</a:t>
              </a:r>
              <a:endParaRPr lang="it-IT" altLang="it-IT" sz="1800"/>
            </a:p>
          </p:txBody>
        </p:sp>
        <p:sp>
          <p:nvSpPr>
            <p:cNvPr id="58" name="Rectangle 190"/>
            <p:cNvSpPr>
              <a:spLocks noChangeArrowheads="1"/>
            </p:cNvSpPr>
            <p:nvPr/>
          </p:nvSpPr>
          <p:spPr bwMode="auto">
            <a:xfrm>
              <a:off x="2752" y="3564"/>
              <a:ext cx="6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 April 2009</a:t>
              </a:r>
              <a:endParaRPr lang="it-IT" altLang="it-IT" sz="1800"/>
            </a:p>
          </p:txBody>
        </p:sp>
        <p:sp>
          <p:nvSpPr>
            <p:cNvPr id="59" name="Rectangle 191"/>
            <p:cNvSpPr>
              <a:spLocks noChangeArrowheads="1"/>
            </p:cNvSpPr>
            <p:nvPr/>
          </p:nvSpPr>
          <p:spPr bwMode="auto">
            <a:xfrm>
              <a:off x="2725" y="3700"/>
              <a:ext cx="7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01:46:49 GMT</a:t>
              </a:r>
              <a:endParaRPr lang="it-IT" altLang="it-IT" sz="1800"/>
            </a:p>
          </p:txBody>
        </p:sp>
        <p:sp>
          <p:nvSpPr>
            <p:cNvPr id="60" name="Rectangle 192"/>
            <p:cNvSpPr>
              <a:spLocks noChangeArrowheads="1"/>
            </p:cNvSpPr>
            <p:nvPr/>
          </p:nvSpPr>
          <p:spPr bwMode="auto">
            <a:xfrm>
              <a:off x="409" y="1431"/>
              <a:ext cx="78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30 March 2009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00:00 GMT</a:t>
              </a:r>
            </a:p>
          </p:txBody>
        </p:sp>
        <p:sp>
          <p:nvSpPr>
            <p:cNvPr id="61" name="Rectangle 193"/>
            <p:cNvSpPr>
              <a:spLocks noChangeArrowheads="1"/>
            </p:cNvSpPr>
            <p:nvPr/>
          </p:nvSpPr>
          <p:spPr bwMode="auto">
            <a:xfrm>
              <a:off x="1524" y="1438"/>
              <a:ext cx="78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31 March 2009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00:00 GMT</a:t>
              </a:r>
            </a:p>
          </p:txBody>
        </p:sp>
        <p:sp>
          <p:nvSpPr>
            <p:cNvPr id="62" name="Rectangle 194"/>
            <p:cNvSpPr>
              <a:spLocks noChangeArrowheads="1"/>
            </p:cNvSpPr>
            <p:nvPr/>
          </p:nvSpPr>
          <p:spPr bwMode="auto">
            <a:xfrm>
              <a:off x="2718" y="1436"/>
              <a:ext cx="65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01 April 2009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00:00 GMT</a:t>
              </a:r>
            </a:p>
          </p:txBody>
        </p:sp>
        <p:sp>
          <p:nvSpPr>
            <p:cNvPr id="63" name="Rectangle 195"/>
            <p:cNvSpPr>
              <a:spLocks noChangeArrowheads="1"/>
            </p:cNvSpPr>
            <p:nvPr/>
          </p:nvSpPr>
          <p:spPr bwMode="auto">
            <a:xfrm>
              <a:off x="879" y="644"/>
              <a:ext cx="3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SEVIRI</a:t>
              </a:r>
              <a:endParaRPr lang="it-IT" altLang="it-IT" sz="1800"/>
            </a:p>
          </p:txBody>
        </p:sp>
        <p:sp>
          <p:nvSpPr>
            <p:cNvPr id="64" name="Rectangle 196"/>
            <p:cNvSpPr>
              <a:spLocks noChangeArrowheads="1"/>
            </p:cNvSpPr>
            <p:nvPr/>
          </p:nvSpPr>
          <p:spPr bwMode="auto">
            <a:xfrm>
              <a:off x="2018" y="653"/>
              <a:ext cx="3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SEVIRI</a:t>
              </a:r>
              <a:endParaRPr lang="it-IT" altLang="it-IT" sz="1800"/>
            </a:p>
          </p:txBody>
        </p:sp>
        <p:sp>
          <p:nvSpPr>
            <p:cNvPr id="65" name="Rectangle 197"/>
            <p:cNvSpPr>
              <a:spLocks noChangeArrowheads="1"/>
            </p:cNvSpPr>
            <p:nvPr/>
          </p:nvSpPr>
          <p:spPr bwMode="auto">
            <a:xfrm>
              <a:off x="3107" y="660"/>
              <a:ext cx="37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SEVIRI</a:t>
              </a:r>
              <a:endParaRPr lang="it-IT" altLang="it-IT" sz="1800"/>
            </a:p>
          </p:txBody>
        </p:sp>
        <p:sp>
          <p:nvSpPr>
            <p:cNvPr id="66" name="Rectangle 198"/>
            <p:cNvSpPr>
              <a:spLocks noChangeArrowheads="1"/>
            </p:cNvSpPr>
            <p:nvPr/>
          </p:nvSpPr>
          <p:spPr bwMode="auto">
            <a:xfrm>
              <a:off x="884" y="1730"/>
              <a:ext cx="3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MODIS</a:t>
              </a:r>
              <a:endParaRPr lang="it-IT" altLang="it-IT" sz="1800"/>
            </a:p>
          </p:txBody>
        </p:sp>
        <p:sp>
          <p:nvSpPr>
            <p:cNvPr id="67" name="Rectangle 199"/>
            <p:cNvSpPr>
              <a:spLocks noChangeArrowheads="1"/>
            </p:cNvSpPr>
            <p:nvPr/>
          </p:nvSpPr>
          <p:spPr bwMode="auto">
            <a:xfrm>
              <a:off x="2014" y="1724"/>
              <a:ext cx="3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MODIS</a:t>
              </a:r>
              <a:endParaRPr lang="it-IT" altLang="it-IT" sz="1800"/>
            </a:p>
          </p:txBody>
        </p:sp>
        <p:sp>
          <p:nvSpPr>
            <p:cNvPr id="68" name="Rectangle 200"/>
            <p:cNvSpPr>
              <a:spLocks noChangeArrowheads="1"/>
            </p:cNvSpPr>
            <p:nvPr/>
          </p:nvSpPr>
          <p:spPr bwMode="auto">
            <a:xfrm>
              <a:off x="3152" y="1708"/>
              <a:ext cx="37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MODIS</a:t>
              </a:r>
              <a:endParaRPr lang="it-IT" altLang="it-IT" sz="1800"/>
            </a:p>
          </p:txBody>
        </p:sp>
        <p:sp>
          <p:nvSpPr>
            <p:cNvPr id="69" name="Rectangle 201"/>
            <p:cNvSpPr>
              <a:spLocks noChangeArrowheads="1"/>
            </p:cNvSpPr>
            <p:nvPr/>
          </p:nvSpPr>
          <p:spPr bwMode="auto">
            <a:xfrm>
              <a:off x="839" y="2790"/>
              <a:ext cx="3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AVHRR</a:t>
              </a:r>
              <a:endParaRPr lang="it-IT" altLang="it-IT" sz="1800"/>
            </a:p>
          </p:txBody>
        </p:sp>
        <p:sp>
          <p:nvSpPr>
            <p:cNvPr id="70" name="Rectangle 202"/>
            <p:cNvSpPr>
              <a:spLocks noChangeArrowheads="1"/>
            </p:cNvSpPr>
            <p:nvPr/>
          </p:nvSpPr>
          <p:spPr bwMode="auto">
            <a:xfrm>
              <a:off x="2018" y="2797"/>
              <a:ext cx="3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AVHRR</a:t>
              </a:r>
              <a:endParaRPr lang="it-IT" altLang="it-IT" sz="1800"/>
            </a:p>
          </p:txBody>
        </p:sp>
        <p:sp>
          <p:nvSpPr>
            <p:cNvPr id="71" name="Rectangle 203"/>
            <p:cNvSpPr>
              <a:spLocks noChangeArrowheads="1"/>
            </p:cNvSpPr>
            <p:nvPr/>
          </p:nvSpPr>
          <p:spPr bwMode="auto">
            <a:xfrm>
              <a:off x="3116" y="2795"/>
              <a:ext cx="3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/>
                <a:t>AVHRR</a:t>
              </a:r>
              <a:endParaRPr lang="it-IT" altLang="it-IT" sz="1800"/>
            </a:p>
          </p:txBody>
        </p:sp>
      </p:grpSp>
      <p:grpSp>
        <p:nvGrpSpPr>
          <p:cNvPr id="90" name="Group 235"/>
          <p:cNvGrpSpPr>
            <a:grpSpLocks/>
          </p:cNvGrpSpPr>
          <p:nvPr/>
        </p:nvGrpSpPr>
        <p:grpSpPr bwMode="auto">
          <a:xfrm>
            <a:off x="6040438" y="4994275"/>
            <a:ext cx="2976562" cy="1314450"/>
            <a:chOff x="3829" y="3113"/>
            <a:chExt cx="1875" cy="828"/>
          </a:xfrm>
        </p:grpSpPr>
        <p:sp>
          <p:nvSpPr>
            <p:cNvPr id="91" name="Rectangle 207"/>
            <p:cNvSpPr>
              <a:spLocks noChangeArrowheads="1"/>
            </p:cNvSpPr>
            <p:nvPr/>
          </p:nvSpPr>
          <p:spPr bwMode="auto">
            <a:xfrm>
              <a:off x="3833" y="3772"/>
              <a:ext cx="119" cy="1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2" name="Rectangle 219"/>
            <p:cNvSpPr>
              <a:spLocks noChangeArrowheads="1"/>
            </p:cNvSpPr>
            <p:nvPr/>
          </p:nvSpPr>
          <p:spPr bwMode="auto">
            <a:xfrm>
              <a:off x="3833" y="3462"/>
              <a:ext cx="119" cy="12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3" name="Rectangle 220"/>
            <p:cNvSpPr>
              <a:spLocks noChangeArrowheads="1"/>
            </p:cNvSpPr>
            <p:nvPr/>
          </p:nvSpPr>
          <p:spPr bwMode="auto">
            <a:xfrm>
              <a:off x="3833" y="3158"/>
              <a:ext cx="119" cy="1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4" name="Rectangle 221"/>
            <p:cNvSpPr>
              <a:spLocks noChangeArrowheads="1"/>
            </p:cNvSpPr>
            <p:nvPr/>
          </p:nvSpPr>
          <p:spPr bwMode="auto">
            <a:xfrm>
              <a:off x="3829" y="3309"/>
              <a:ext cx="119" cy="1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5" name="Rectangle 222"/>
            <p:cNvSpPr>
              <a:spLocks noChangeArrowheads="1"/>
            </p:cNvSpPr>
            <p:nvPr/>
          </p:nvSpPr>
          <p:spPr bwMode="auto">
            <a:xfrm>
              <a:off x="3833" y="3612"/>
              <a:ext cx="119" cy="120"/>
            </a:xfrm>
            <a:prstGeom prst="rect">
              <a:avLst/>
            </a:prstGeom>
            <a:solidFill>
              <a:srgbClr val="FF9D0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6" name="Rectangle 225"/>
            <p:cNvSpPr>
              <a:spLocks noChangeArrowheads="1"/>
            </p:cNvSpPr>
            <p:nvPr/>
          </p:nvSpPr>
          <p:spPr bwMode="auto">
            <a:xfrm>
              <a:off x="4842" y="3170"/>
              <a:ext cx="119" cy="120"/>
            </a:xfrm>
            <a:prstGeom prst="rect">
              <a:avLst/>
            </a:prstGeom>
            <a:solidFill>
              <a:srgbClr val="AEAEA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7" name="Rectangle 226"/>
            <p:cNvSpPr>
              <a:spLocks noChangeArrowheads="1"/>
            </p:cNvSpPr>
            <p:nvPr/>
          </p:nvSpPr>
          <p:spPr bwMode="auto">
            <a:xfrm>
              <a:off x="4842" y="3341"/>
              <a:ext cx="119" cy="1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98" name="Freeform 227"/>
            <p:cNvSpPr>
              <a:spLocks/>
            </p:cNvSpPr>
            <p:nvPr/>
          </p:nvSpPr>
          <p:spPr bwMode="auto">
            <a:xfrm>
              <a:off x="4838" y="3584"/>
              <a:ext cx="119" cy="61"/>
            </a:xfrm>
            <a:custGeom>
              <a:avLst/>
              <a:gdLst>
                <a:gd name="T0" fmla="*/ 0 w 137"/>
                <a:gd name="T1" fmla="*/ 384 h 44"/>
                <a:gd name="T2" fmla="*/ 11 w 137"/>
                <a:gd name="T3" fmla="*/ 133 h 44"/>
                <a:gd name="T4" fmla="*/ 26 w 137"/>
                <a:gd name="T5" fmla="*/ 384 h 44"/>
                <a:gd name="T6" fmla="*/ 43 w 137"/>
                <a:gd name="T7" fmla="*/ 373 h 44"/>
                <a:gd name="T8" fmla="*/ 50 w 137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7"/>
                <a:gd name="T16" fmla="*/ 0 h 44"/>
                <a:gd name="T17" fmla="*/ 137 w 137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7" h="44">
                  <a:moveTo>
                    <a:pt x="0" y="39"/>
                  </a:moveTo>
                  <a:cubicBezTo>
                    <a:pt x="5" y="35"/>
                    <a:pt x="20" y="14"/>
                    <a:pt x="31" y="14"/>
                  </a:cubicBezTo>
                  <a:cubicBezTo>
                    <a:pt x="42" y="14"/>
                    <a:pt x="55" y="35"/>
                    <a:pt x="69" y="39"/>
                  </a:cubicBezTo>
                  <a:cubicBezTo>
                    <a:pt x="83" y="43"/>
                    <a:pt x="104" y="44"/>
                    <a:pt x="115" y="38"/>
                  </a:cubicBezTo>
                  <a:cubicBezTo>
                    <a:pt x="126" y="32"/>
                    <a:pt x="133" y="8"/>
                    <a:pt x="137" y="0"/>
                  </a:cubicBezTo>
                </a:path>
              </a:pathLst>
            </a:custGeom>
            <a:noFill/>
            <a:ln w="127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" name="Text Box 228"/>
            <p:cNvSpPr txBox="1">
              <a:spLocks noChangeArrowheads="1"/>
            </p:cNvSpPr>
            <p:nvPr/>
          </p:nvSpPr>
          <p:spPr bwMode="auto">
            <a:xfrm>
              <a:off x="4946" y="3117"/>
              <a:ext cx="4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clouds</a:t>
              </a:r>
            </a:p>
          </p:txBody>
        </p:sp>
        <p:sp>
          <p:nvSpPr>
            <p:cNvPr id="100" name="Text Box 229"/>
            <p:cNvSpPr txBox="1">
              <a:spLocks noChangeArrowheads="1"/>
            </p:cNvSpPr>
            <p:nvPr/>
          </p:nvSpPr>
          <p:spPr bwMode="auto">
            <a:xfrm>
              <a:off x="4945" y="3279"/>
              <a:ext cx="5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no data</a:t>
              </a:r>
            </a:p>
          </p:txBody>
        </p:sp>
        <p:sp>
          <p:nvSpPr>
            <p:cNvPr id="101" name="Text Box 230"/>
            <p:cNvSpPr txBox="1">
              <a:spLocks noChangeArrowheads="1"/>
            </p:cNvSpPr>
            <p:nvPr/>
          </p:nvSpPr>
          <p:spPr bwMode="auto">
            <a:xfrm>
              <a:off x="4945" y="3445"/>
              <a:ext cx="759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Tectonic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lineaments</a:t>
              </a:r>
            </a:p>
          </p:txBody>
        </p:sp>
        <p:sp>
          <p:nvSpPr>
            <p:cNvPr id="102" name="Text Box 233"/>
            <p:cNvSpPr txBox="1">
              <a:spLocks noChangeArrowheads="1"/>
            </p:cNvSpPr>
            <p:nvPr/>
          </p:nvSpPr>
          <p:spPr bwMode="auto">
            <a:xfrm>
              <a:off x="3936" y="3113"/>
              <a:ext cx="940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RETIRA ≥ 2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RETIRA ≥ 2,5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RETIRA ≥ 3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RETIRA ≥ 3,5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RETIRA ≥ 4</a:t>
              </a:r>
            </a:p>
          </p:txBody>
        </p:sp>
      </p:grpSp>
      <p:sp>
        <p:nvSpPr>
          <p:cNvPr id="103" name="CasellaDiTesto 76"/>
          <p:cNvSpPr txBox="1">
            <a:spLocks noChangeArrowheads="1"/>
          </p:cNvSpPr>
          <p:nvPr/>
        </p:nvSpPr>
        <p:spPr bwMode="auto">
          <a:xfrm>
            <a:off x="6500813" y="890588"/>
            <a:ext cx="20716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dirty="0"/>
              <a:t>RST analysis over Italy at the time of Abruzzo  Earthquakes (6 April 2009)</a:t>
            </a:r>
          </a:p>
        </p:txBody>
      </p:sp>
      <p:sp>
        <p:nvSpPr>
          <p:cNvPr id="104" name="CasellaDiTesto 103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asellaDiTesto 140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RST Application: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Seismic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Risk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(Thermal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Anomalies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detection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)</a:t>
            </a:r>
            <a:endParaRPr lang="it-IT" sz="3200" b="1" dirty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04" name="CasellaDiTesto 103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105" name="AutoShape 5"/>
          <p:cNvSpPr>
            <a:spLocks noChangeAspect="1" noChangeArrowheads="1" noTextEdit="1"/>
          </p:cNvSpPr>
          <p:nvPr/>
        </p:nvSpPr>
        <p:spPr bwMode="auto">
          <a:xfrm>
            <a:off x="107950" y="1355723"/>
            <a:ext cx="903605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6" name="Group 313"/>
          <p:cNvGrpSpPr>
            <a:grpSpLocks/>
          </p:cNvGrpSpPr>
          <p:nvPr/>
        </p:nvGrpSpPr>
        <p:grpSpPr bwMode="auto">
          <a:xfrm>
            <a:off x="109538" y="1357311"/>
            <a:ext cx="9024937" cy="4641850"/>
            <a:chOff x="69" y="891"/>
            <a:chExt cx="5685" cy="2924"/>
          </a:xfrm>
        </p:grpSpPr>
        <p:grpSp>
          <p:nvGrpSpPr>
            <p:cNvPr id="107" name="Group 6"/>
            <p:cNvGrpSpPr>
              <a:grpSpLocks/>
            </p:cNvGrpSpPr>
            <p:nvPr/>
          </p:nvGrpSpPr>
          <p:grpSpPr bwMode="auto">
            <a:xfrm>
              <a:off x="1714" y="891"/>
              <a:ext cx="765" cy="594"/>
              <a:chOff x="1682" y="891"/>
              <a:chExt cx="765" cy="594"/>
            </a:xfrm>
          </p:grpSpPr>
          <p:pic>
            <p:nvPicPr>
              <p:cNvPr id="339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4" y="893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0" name="Rectangle 8"/>
              <p:cNvSpPr>
                <a:spLocks noChangeArrowheads="1"/>
              </p:cNvSpPr>
              <p:nvPr/>
            </p:nvSpPr>
            <p:spPr bwMode="auto">
              <a:xfrm>
                <a:off x="1682" y="891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08" name="Rectangle 9"/>
            <p:cNvSpPr>
              <a:spLocks noChangeArrowheads="1"/>
            </p:cNvSpPr>
            <p:nvPr/>
          </p:nvSpPr>
          <p:spPr bwMode="auto">
            <a:xfrm>
              <a:off x="1875" y="152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15 March 2008</a:t>
              </a:r>
              <a:endParaRPr lang="it-IT" altLang="it-IT" sz="1800"/>
            </a:p>
          </p:txBody>
        </p:sp>
        <p:grpSp>
          <p:nvGrpSpPr>
            <p:cNvPr id="109" name="Group 10"/>
            <p:cNvGrpSpPr>
              <a:grpSpLocks/>
            </p:cNvGrpSpPr>
            <p:nvPr/>
          </p:nvGrpSpPr>
          <p:grpSpPr bwMode="auto">
            <a:xfrm>
              <a:off x="2541" y="891"/>
              <a:ext cx="764" cy="594"/>
              <a:chOff x="2509" y="891"/>
              <a:chExt cx="764" cy="594"/>
            </a:xfrm>
          </p:grpSpPr>
          <p:pic>
            <p:nvPicPr>
              <p:cNvPr id="337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" y="893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" name="Rectangle 12"/>
              <p:cNvSpPr>
                <a:spLocks noChangeArrowheads="1"/>
              </p:cNvSpPr>
              <p:nvPr/>
            </p:nvSpPr>
            <p:spPr bwMode="auto">
              <a:xfrm>
                <a:off x="2509" y="891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10" name="Rectangle 13"/>
            <p:cNvSpPr>
              <a:spLocks noChangeArrowheads="1"/>
            </p:cNvSpPr>
            <p:nvPr/>
          </p:nvSpPr>
          <p:spPr bwMode="auto">
            <a:xfrm>
              <a:off x="2708" y="1522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16 March 2008</a:t>
              </a:r>
              <a:endParaRPr lang="it-IT" altLang="it-IT" sz="1800"/>
            </a:p>
          </p:txBody>
        </p:sp>
        <p:sp>
          <p:nvSpPr>
            <p:cNvPr id="111" name="Rectangle 14"/>
            <p:cNvSpPr>
              <a:spLocks noChangeArrowheads="1"/>
            </p:cNvSpPr>
            <p:nvPr/>
          </p:nvSpPr>
          <p:spPr bwMode="auto">
            <a:xfrm>
              <a:off x="3517" y="1527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17 March 2008</a:t>
              </a:r>
              <a:endParaRPr lang="it-IT" altLang="it-IT" sz="1800"/>
            </a:p>
          </p:txBody>
        </p:sp>
        <p:sp>
          <p:nvSpPr>
            <p:cNvPr id="112" name="Rectangle 15"/>
            <p:cNvSpPr>
              <a:spLocks noChangeArrowheads="1"/>
            </p:cNvSpPr>
            <p:nvPr/>
          </p:nvSpPr>
          <p:spPr bwMode="auto">
            <a:xfrm>
              <a:off x="5136" y="1515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19 March 2008</a:t>
              </a:r>
              <a:endParaRPr lang="it-IT" altLang="it-IT" sz="1800"/>
            </a:p>
          </p:txBody>
        </p:sp>
        <p:sp>
          <p:nvSpPr>
            <p:cNvPr id="113" name="Rectangle 16"/>
            <p:cNvSpPr>
              <a:spLocks noChangeArrowheads="1"/>
            </p:cNvSpPr>
            <p:nvPr/>
          </p:nvSpPr>
          <p:spPr bwMode="auto">
            <a:xfrm>
              <a:off x="4324" y="152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18 March 2008</a:t>
              </a:r>
              <a:endParaRPr lang="it-IT" altLang="it-IT" sz="1800"/>
            </a:p>
          </p:txBody>
        </p:sp>
        <p:grpSp>
          <p:nvGrpSpPr>
            <p:cNvPr id="114" name="Group 17"/>
            <p:cNvGrpSpPr>
              <a:grpSpLocks/>
            </p:cNvGrpSpPr>
            <p:nvPr/>
          </p:nvGrpSpPr>
          <p:grpSpPr bwMode="auto">
            <a:xfrm>
              <a:off x="3354" y="896"/>
              <a:ext cx="766" cy="594"/>
              <a:chOff x="3322" y="896"/>
              <a:chExt cx="766" cy="594"/>
            </a:xfrm>
          </p:grpSpPr>
          <p:pic>
            <p:nvPicPr>
              <p:cNvPr id="335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" y="898"/>
                <a:ext cx="762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6" name="Rectangle 19"/>
              <p:cNvSpPr>
                <a:spLocks noChangeArrowheads="1"/>
              </p:cNvSpPr>
              <p:nvPr/>
            </p:nvSpPr>
            <p:spPr bwMode="auto">
              <a:xfrm>
                <a:off x="3322" y="896"/>
                <a:ext cx="766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15" name="Group 20"/>
            <p:cNvGrpSpPr>
              <a:grpSpLocks/>
            </p:cNvGrpSpPr>
            <p:nvPr/>
          </p:nvGrpSpPr>
          <p:grpSpPr bwMode="auto">
            <a:xfrm>
              <a:off x="4171" y="896"/>
              <a:ext cx="764" cy="594"/>
              <a:chOff x="4139" y="896"/>
              <a:chExt cx="764" cy="594"/>
            </a:xfrm>
          </p:grpSpPr>
          <p:pic>
            <p:nvPicPr>
              <p:cNvPr id="333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1" y="898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4" name="Rectangle 22"/>
              <p:cNvSpPr>
                <a:spLocks noChangeArrowheads="1"/>
              </p:cNvSpPr>
              <p:nvPr/>
            </p:nvSpPr>
            <p:spPr bwMode="auto">
              <a:xfrm>
                <a:off x="4139" y="896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16" name="Group 23"/>
            <p:cNvGrpSpPr>
              <a:grpSpLocks/>
            </p:cNvGrpSpPr>
            <p:nvPr/>
          </p:nvGrpSpPr>
          <p:grpSpPr bwMode="auto">
            <a:xfrm>
              <a:off x="4986" y="894"/>
              <a:ext cx="765" cy="594"/>
              <a:chOff x="4954" y="894"/>
              <a:chExt cx="765" cy="594"/>
            </a:xfrm>
          </p:grpSpPr>
          <p:pic>
            <p:nvPicPr>
              <p:cNvPr id="331" name="Picture 2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6" y="896"/>
                <a:ext cx="762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2" name="Rectangle 25"/>
              <p:cNvSpPr>
                <a:spLocks noChangeArrowheads="1"/>
              </p:cNvSpPr>
              <p:nvPr/>
            </p:nvSpPr>
            <p:spPr bwMode="auto">
              <a:xfrm>
                <a:off x="4954" y="894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17" name="Rectangle 26"/>
            <p:cNvSpPr>
              <a:spLocks noChangeArrowheads="1"/>
            </p:cNvSpPr>
            <p:nvPr/>
          </p:nvSpPr>
          <p:spPr bwMode="auto">
            <a:xfrm>
              <a:off x="1876" y="224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 March 2008</a:t>
              </a:r>
              <a:endParaRPr lang="it-IT" altLang="it-IT" sz="1800"/>
            </a:p>
          </p:txBody>
        </p:sp>
        <p:sp>
          <p:nvSpPr>
            <p:cNvPr id="118" name="Rectangle 27"/>
            <p:cNvSpPr>
              <a:spLocks noChangeArrowheads="1"/>
            </p:cNvSpPr>
            <p:nvPr/>
          </p:nvSpPr>
          <p:spPr bwMode="auto">
            <a:xfrm>
              <a:off x="2697" y="2245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21 March 2008</a:t>
              </a:r>
              <a:endParaRPr lang="it-IT" altLang="it-IT" sz="1800"/>
            </a:p>
          </p:txBody>
        </p:sp>
        <p:sp>
          <p:nvSpPr>
            <p:cNvPr id="119" name="Rectangle 28"/>
            <p:cNvSpPr>
              <a:spLocks noChangeArrowheads="1"/>
            </p:cNvSpPr>
            <p:nvPr/>
          </p:nvSpPr>
          <p:spPr bwMode="auto">
            <a:xfrm>
              <a:off x="3516" y="2248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22 March 2008</a:t>
              </a:r>
              <a:endParaRPr lang="it-IT" altLang="it-IT" sz="1800"/>
            </a:p>
          </p:txBody>
        </p:sp>
        <p:sp>
          <p:nvSpPr>
            <p:cNvPr id="120" name="Rectangle 29"/>
            <p:cNvSpPr>
              <a:spLocks noChangeArrowheads="1"/>
            </p:cNvSpPr>
            <p:nvPr/>
          </p:nvSpPr>
          <p:spPr bwMode="auto">
            <a:xfrm>
              <a:off x="4321" y="2250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23 March 2008</a:t>
              </a:r>
              <a:endParaRPr lang="it-IT" altLang="it-IT" sz="1800"/>
            </a:p>
          </p:txBody>
        </p:sp>
        <p:sp>
          <p:nvSpPr>
            <p:cNvPr id="121" name="Rectangle 30"/>
            <p:cNvSpPr>
              <a:spLocks noChangeArrowheads="1"/>
            </p:cNvSpPr>
            <p:nvPr/>
          </p:nvSpPr>
          <p:spPr bwMode="auto">
            <a:xfrm>
              <a:off x="5160" y="2238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24 March 2008</a:t>
              </a:r>
              <a:endParaRPr lang="it-IT" altLang="it-IT" sz="1800"/>
            </a:p>
          </p:txBody>
        </p:sp>
        <p:grpSp>
          <p:nvGrpSpPr>
            <p:cNvPr id="122" name="Group 31"/>
            <p:cNvGrpSpPr>
              <a:grpSpLocks/>
            </p:cNvGrpSpPr>
            <p:nvPr/>
          </p:nvGrpSpPr>
          <p:grpSpPr bwMode="auto">
            <a:xfrm>
              <a:off x="1714" y="1627"/>
              <a:ext cx="764" cy="594"/>
              <a:chOff x="1682" y="1627"/>
              <a:chExt cx="764" cy="594"/>
            </a:xfrm>
          </p:grpSpPr>
          <p:pic>
            <p:nvPicPr>
              <p:cNvPr id="329" name="Picture 3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4" y="1629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0" name="Rectangle 33"/>
              <p:cNvSpPr>
                <a:spLocks noChangeArrowheads="1"/>
              </p:cNvSpPr>
              <p:nvPr/>
            </p:nvSpPr>
            <p:spPr bwMode="auto">
              <a:xfrm>
                <a:off x="1682" y="1627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23" name="Group 34"/>
            <p:cNvGrpSpPr>
              <a:grpSpLocks/>
            </p:cNvGrpSpPr>
            <p:nvPr/>
          </p:nvGrpSpPr>
          <p:grpSpPr bwMode="auto">
            <a:xfrm>
              <a:off x="2541" y="1628"/>
              <a:ext cx="765" cy="595"/>
              <a:chOff x="2509" y="1628"/>
              <a:chExt cx="765" cy="595"/>
            </a:xfrm>
          </p:grpSpPr>
          <p:pic>
            <p:nvPicPr>
              <p:cNvPr id="327" name="Picture 3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" y="1630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" name="Rectangle 36"/>
              <p:cNvSpPr>
                <a:spLocks noChangeArrowheads="1"/>
              </p:cNvSpPr>
              <p:nvPr/>
            </p:nvSpPr>
            <p:spPr bwMode="auto">
              <a:xfrm>
                <a:off x="2509" y="1628"/>
                <a:ext cx="765" cy="59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24" name="Group 37"/>
            <p:cNvGrpSpPr>
              <a:grpSpLocks/>
            </p:cNvGrpSpPr>
            <p:nvPr/>
          </p:nvGrpSpPr>
          <p:grpSpPr bwMode="auto">
            <a:xfrm>
              <a:off x="3349" y="1628"/>
              <a:ext cx="765" cy="595"/>
              <a:chOff x="3317" y="1628"/>
              <a:chExt cx="765" cy="595"/>
            </a:xfrm>
          </p:grpSpPr>
          <p:pic>
            <p:nvPicPr>
              <p:cNvPr id="325" name="Picture 3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9" y="1630"/>
                <a:ext cx="762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6" name="Rectangle 39"/>
              <p:cNvSpPr>
                <a:spLocks noChangeArrowheads="1"/>
              </p:cNvSpPr>
              <p:nvPr/>
            </p:nvSpPr>
            <p:spPr bwMode="auto">
              <a:xfrm>
                <a:off x="3317" y="1628"/>
                <a:ext cx="765" cy="59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25" name="Group 40"/>
            <p:cNvGrpSpPr>
              <a:grpSpLocks/>
            </p:cNvGrpSpPr>
            <p:nvPr/>
          </p:nvGrpSpPr>
          <p:grpSpPr bwMode="auto">
            <a:xfrm>
              <a:off x="4171" y="1628"/>
              <a:ext cx="764" cy="595"/>
              <a:chOff x="4139" y="1628"/>
              <a:chExt cx="764" cy="595"/>
            </a:xfrm>
          </p:grpSpPr>
          <p:pic>
            <p:nvPicPr>
              <p:cNvPr id="323" name="Picture 4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1" y="1630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4" name="Rectangle 42"/>
              <p:cNvSpPr>
                <a:spLocks noChangeArrowheads="1"/>
              </p:cNvSpPr>
              <p:nvPr/>
            </p:nvSpPr>
            <p:spPr bwMode="auto">
              <a:xfrm>
                <a:off x="4139" y="1628"/>
                <a:ext cx="764" cy="59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26" name="Group 43"/>
            <p:cNvGrpSpPr>
              <a:grpSpLocks/>
            </p:cNvGrpSpPr>
            <p:nvPr/>
          </p:nvGrpSpPr>
          <p:grpSpPr bwMode="auto">
            <a:xfrm>
              <a:off x="4988" y="1627"/>
              <a:ext cx="766" cy="594"/>
              <a:chOff x="4956" y="1627"/>
              <a:chExt cx="766" cy="594"/>
            </a:xfrm>
          </p:grpSpPr>
          <p:pic>
            <p:nvPicPr>
              <p:cNvPr id="321" name="Picture 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8" y="1629"/>
                <a:ext cx="762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2" name="Rectangle 45"/>
              <p:cNvSpPr>
                <a:spLocks noChangeArrowheads="1"/>
              </p:cNvSpPr>
              <p:nvPr/>
            </p:nvSpPr>
            <p:spPr bwMode="auto">
              <a:xfrm>
                <a:off x="4956" y="1627"/>
                <a:ext cx="766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27" name="Rectangle 46"/>
            <p:cNvSpPr>
              <a:spLocks noChangeArrowheads="1"/>
            </p:cNvSpPr>
            <p:nvPr/>
          </p:nvSpPr>
          <p:spPr bwMode="auto">
            <a:xfrm>
              <a:off x="236" y="2982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25 March 2008</a:t>
              </a:r>
              <a:endParaRPr lang="it-IT" altLang="it-IT" sz="1800"/>
            </a:p>
          </p:txBody>
        </p:sp>
        <p:sp>
          <p:nvSpPr>
            <p:cNvPr id="128" name="Rectangle 47"/>
            <p:cNvSpPr>
              <a:spLocks noChangeArrowheads="1"/>
            </p:cNvSpPr>
            <p:nvPr/>
          </p:nvSpPr>
          <p:spPr bwMode="auto">
            <a:xfrm>
              <a:off x="1059" y="2976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26 March 2008</a:t>
              </a:r>
              <a:endParaRPr lang="it-IT" altLang="it-IT" sz="1800"/>
            </a:p>
          </p:txBody>
        </p:sp>
        <p:sp>
          <p:nvSpPr>
            <p:cNvPr id="129" name="Rectangle 48"/>
            <p:cNvSpPr>
              <a:spLocks noChangeArrowheads="1"/>
            </p:cNvSpPr>
            <p:nvPr/>
          </p:nvSpPr>
          <p:spPr bwMode="auto">
            <a:xfrm>
              <a:off x="1859" y="2978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27 March 2008</a:t>
              </a:r>
              <a:endParaRPr lang="it-IT" altLang="it-IT" sz="1800"/>
            </a:p>
          </p:txBody>
        </p:sp>
        <p:sp>
          <p:nvSpPr>
            <p:cNvPr id="130" name="Rectangle 49"/>
            <p:cNvSpPr>
              <a:spLocks noChangeArrowheads="1"/>
            </p:cNvSpPr>
            <p:nvPr/>
          </p:nvSpPr>
          <p:spPr bwMode="auto">
            <a:xfrm>
              <a:off x="2713" y="2976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28 March 2008</a:t>
              </a:r>
              <a:endParaRPr lang="it-IT" altLang="it-IT" sz="1800"/>
            </a:p>
          </p:txBody>
        </p:sp>
        <p:sp>
          <p:nvSpPr>
            <p:cNvPr id="131" name="Rectangle 50"/>
            <p:cNvSpPr>
              <a:spLocks noChangeArrowheads="1"/>
            </p:cNvSpPr>
            <p:nvPr/>
          </p:nvSpPr>
          <p:spPr bwMode="auto">
            <a:xfrm>
              <a:off x="3510" y="297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29 March 2008</a:t>
              </a:r>
              <a:endParaRPr lang="it-IT" altLang="it-IT" sz="1800"/>
            </a:p>
          </p:txBody>
        </p:sp>
        <p:grpSp>
          <p:nvGrpSpPr>
            <p:cNvPr id="132" name="Group 51"/>
            <p:cNvGrpSpPr>
              <a:grpSpLocks/>
            </p:cNvGrpSpPr>
            <p:nvPr/>
          </p:nvGrpSpPr>
          <p:grpSpPr bwMode="auto">
            <a:xfrm>
              <a:off x="69" y="2353"/>
              <a:ext cx="765" cy="594"/>
              <a:chOff x="37" y="2353"/>
              <a:chExt cx="765" cy="594"/>
            </a:xfrm>
          </p:grpSpPr>
          <p:pic>
            <p:nvPicPr>
              <p:cNvPr id="319" name="Picture 5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" y="2355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0" name="Rectangle 53"/>
              <p:cNvSpPr>
                <a:spLocks noChangeArrowheads="1"/>
              </p:cNvSpPr>
              <p:nvPr/>
            </p:nvSpPr>
            <p:spPr bwMode="auto">
              <a:xfrm>
                <a:off x="37" y="2353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33" name="Group 54"/>
            <p:cNvGrpSpPr>
              <a:grpSpLocks/>
            </p:cNvGrpSpPr>
            <p:nvPr/>
          </p:nvGrpSpPr>
          <p:grpSpPr bwMode="auto">
            <a:xfrm>
              <a:off x="888" y="2354"/>
              <a:ext cx="764" cy="594"/>
              <a:chOff x="856" y="2354"/>
              <a:chExt cx="764" cy="594"/>
            </a:xfrm>
          </p:grpSpPr>
          <p:pic>
            <p:nvPicPr>
              <p:cNvPr id="317" name="Picture 5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" y="2356"/>
                <a:ext cx="760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8" name="Rectangle 56"/>
              <p:cNvSpPr>
                <a:spLocks noChangeArrowheads="1"/>
              </p:cNvSpPr>
              <p:nvPr/>
            </p:nvSpPr>
            <p:spPr bwMode="auto">
              <a:xfrm>
                <a:off x="856" y="2354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34" name="Group 57"/>
            <p:cNvGrpSpPr>
              <a:grpSpLocks/>
            </p:cNvGrpSpPr>
            <p:nvPr/>
          </p:nvGrpSpPr>
          <p:grpSpPr bwMode="auto">
            <a:xfrm>
              <a:off x="1713" y="2356"/>
              <a:ext cx="764" cy="593"/>
              <a:chOff x="1681" y="2356"/>
              <a:chExt cx="764" cy="593"/>
            </a:xfrm>
          </p:grpSpPr>
          <p:pic>
            <p:nvPicPr>
              <p:cNvPr id="315" name="Picture 5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3" y="2358"/>
                <a:ext cx="761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6" name="Rectangle 59"/>
              <p:cNvSpPr>
                <a:spLocks noChangeArrowheads="1"/>
              </p:cNvSpPr>
              <p:nvPr/>
            </p:nvSpPr>
            <p:spPr bwMode="auto">
              <a:xfrm>
                <a:off x="1681" y="2356"/>
                <a:ext cx="764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35" name="Group 60"/>
            <p:cNvGrpSpPr>
              <a:grpSpLocks/>
            </p:cNvGrpSpPr>
            <p:nvPr/>
          </p:nvGrpSpPr>
          <p:grpSpPr bwMode="auto">
            <a:xfrm>
              <a:off x="2541" y="2352"/>
              <a:ext cx="764" cy="594"/>
              <a:chOff x="2509" y="2352"/>
              <a:chExt cx="764" cy="594"/>
            </a:xfrm>
          </p:grpSpPr>
          <p:pic>
            <p:nvPicPr>
              <p:cNvPr id="313" name="Picture 6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" y="2354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4" name="Rectangle 62"/>
              <p:cNvSpPr>
                <a:spLocks noChangeArrowheads="1"/>
              </p:cNvSpPr>
              <p:nvPr/>
            </p:nvSpPr>
            <p:spPr bwMode="auto">
              <a:xfrm>
                <a:off x="2509" y="2352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36" name="Group 63"/>
            <p:cNvGrpSpPr>
              <a:grpSpLocks/>
            </p:cNvGrpSpPr>
            <p:nvPr/>
          </p:nvGrpSpPr>
          <p:grpSpPr bwMode="auto">
            <a:xfrm>
              <a:off x="3354" y="2354"/>
              <a:ext cx="765" cy="594"/>
              <a:chOff x="3322" y="2354"/>
              <a:chExt cx="765" cy="594"/>
            </a:xfrm>
          </p:grpSpPr>
          <p:pic>
            <p:nvPicPr>
              <p:cNvPr id="311" name="Picture 64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" y="2356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2" name="Rectangle 65"/>
              <p:cNvSpPr>
                <a:spLocks noChangeArrowheads="1"/>
              </p:cNvSpPr>
              <p:nvPr/>
            </p:nvSpPr>
            <p:spPr bwMode="auto">
              <a:xfrm>
                <a:off x="3322" y="2354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37" name="Rectangle 66"/>
            <p:cNvSpPr>
              <a:spLocks noChangeArrowheads="1"/>
            </p:cNvSpPr>
            <p:nvPr/>
          </p:nvSpPr>
          <p:spPr bwMode="auto">
            <a:xfrm>
              <a:off x="4342" y="2983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30 March 2008</a:t>
              </a:r>
              <a:endParaRPr lang="it-IT" altLang="it-IT" sz="1800"/>
            </a:p>
          </p:txBody>
        </p:sp>
        <p:sp>
          <p:nvSpPr>
            <p:cNvPr id="138" name="Rectangle 67"/>
            <p:cNvSpPr>
              <a:spLocks noChangeArrowheads="1"/>
            </p:cNvSpPr>
            <p:nvPr/>
          </p:nvSpPr>
          <p:spPr bwMode="auto">
            <a:xfrm>
              <a:off x="5167" y="2981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31 March 2008</a:t>
              </a:r>
              <a:endParaRPr lang="it-IT" altLang="it-IT" sz="1800"/>
            </a:p>
          </p:txBody>
        </p:sp>
        <p:grpSp>
          <p:nvGrpSpPr>
            <p:cNvPr id="139" name="Group 68"/>
            <p:cNvGrpSpPr>
              <a:grpSpLocks/>
            </p:cNvGrpSpPr>
            <p:nvPr/>
          </p:nvGrpSpPr>
          <p:grpSpPr bwMode="auto">
            <a:xfrm>
              <a:off x="4172" y="2352"/>
              <a:ext cx="764" cy="594"/>
              <a:chOff x="4140" y="2352"/>
              <a:chExt cx="764" cy="594"/>
            </a:xfrm>
          </p:grpSpPr>
          <p:pic>
            <p:nvPicPr>
              <p:cNvPr id="309" name="Picture 69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2" y="2354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0" name="Rectangle 70"/>
              <p:cNvSpPr>
                <a:spLocks noChangeArrowheads="1"/>
              </p:cNvSpPr>
              <p:nvPr/>
            </p:nvSpPr>
            <p:spPr bwMode="auto">
              <a:xfrm>
                <a:off x="4140" y="2352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40" name="Group 71"/>
            <p:cNvGrpSpPr>
              <a:grpSpLocks/>
            </p:cNvGrpSpPr>
            <p:nvPr/>
          </p:nvGrpSpPr>
          <p:grpSpPr bwMode="auto">
            <a:xfrm>
              <a:off x="4987" y="2357"/>
              <a:ext cx="764" cy="594"/>
              <a:chOff x="4955" y="2357"/>
              <a:chExt cx="764" cy="594"/>
            </a:xfrm>
          </p:grpSpPr>
          <p:pic>
            <p:nvPicPr>
              <p:cNvPr id="307" name="Picture 7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7" y="2359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" name="Rectangle 73"/>
              <p:cNvSpPr>
                <a:spLocks noChangeArrowheads="1"/>
              </p:cNvSpPr>
              <p:nvPr/>
            </p:nvSpPr>
            <p:spPr bwMode="auto">
              <a:xfrm>
                <a:off x="4955" y="2357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42" name="Rectangle 74"/>
            <p:cNvSpPr>
              <a:spLocks noChangeArrowheads="1"/>
            </p:cNvSpPr>
            <p:nvPr/>
          </p:nvSpPr>
          <p:spPr bwMode="auto">
            <a:xfrm>
              <a:off x="259" y="3705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 </a:t>
              </a:r>
              <a:endParaRPr lang="it-IT" altLang="it-IT" sz="1800"/>
            </a:p>
          </p:txBody>
        </p:sp>
        <p:sp>
          <p:nvSpPr>
            <p:cNvPr id="143" name="Rectangle 75"/>
            <p:cNvSpPr>
              <a:spLocks noChangeArrowheads="1"/>
            </p:cNvSpPr>
            <p:nvPr/>
          </p:nvSpPr>
          <p:spPr bwMode="auto">
            <a:xfrm>
              <a:off x="333" y="3705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44" name="Rectangle 76"/>
            <p:cNvSpPr>
              <a:spLocks noChangeArrowheads="1"/>
            </p:cNvSpPr>
            <p:nvPr/>
          </p:nvSpPr>
          <p:spPr bwMode="auto">
            <a:xfrm>
              <a:off x="524" y="3705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145" name="Rectangle 77"/>
            <p:cNvSpPr>
              <a:spLocks noChangeArrowheads="1"/>
            </p:cNvSpPr>
            <p:nvPr/>
          </p:nvSpPr>
          <p:spPr bwMode="auto">
            <a:xfrm>
              <a:off x="1897" y="3713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3 </a:t>
              </a:r>
              <a:endParaRPr lang="it-IT" altLang="it-IT" sz="1800"/>
            </a:p>
          </p:txBody>
        </p:sp>
        <p:sp>
          <p:nvSpPr>
            <p:cNvPr id="146" name="Rectangle 78"/>
            <p:cNvSpPr>
              <a:spLocks noChangeArrowheads="1"/>
            </p:cNvSpPr>
            <p:nvPr/>
          </p:nvSpPr>
          <p:spPr bwMode="auto">
            <a:xfrm>
              <a:off x="1972" y="3713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47" name="Rectangle 79"/>
            <p:cNvSpPr>
              <a:spLocks noChangeArrowheads="1"/>
            </p:cNvSpPr>
            <p:nvPr/>
          </p:nvSpPr>
          <p:spPr bwMode="auto">
            <a:xfrm>
              <a:off x="2163" y="3713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148" name="Rectangle 80"/>
            <p:cNvSpPr>
              <a:spLocks noChangeArrowheads="1"/>
            </p:cNvSpPr>
            <p:nvPr/>
          </p:nvSpPr>
          <p:spPr bwMode="auto">
            <a:xfrm>
              <a:off x="1077" y="3714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 </a:t>
              </a:r>
              <a:endParaRPr lang="it-IT" altLang="it-IT" sz="1800"/>
            </a:p>
          </p:txBody>
        </p:sp>
        <p:sp>
          <p:nvSpPr>
            <p:cNvPr id="149" name="Rectangle 81"/>
            <p:cNvSpPr>
              <a:spLocks noChangeArrowheads="1"/>
            </p:cNvSpPr>
            <p:nvPr/>
          </p:nvSpPr>
          <p:spPr bwMode="auto">
            <a:xfrm>
              <a:off x="1152" y="3714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50" name="Rectangle 82"/>
            <p:cNvSpPr>
              <a:spLocks noChangeArrowheads="1"/>
            </p:cNvSpPr>
            <p:nvPr/>
          </p:nvSpPr>
          <p:spPr bwMode="auto">
            <a:xfrm>
              <a:off x="1343" y="3714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grpSp>
          <p:nvGrpSpPr>
            <p:cNvPr id="151" name="Group 83"/>
            <p:cNvGrpSpPr>
              <a:grpSpLocks/>
            </p:cNvGrpSpPr>
            <p:nvPr/>
          </p:nvGrpSpPr>
          <p:grpSpPr bwMode="auto">
            <a:xfrm>
              <a:off x="76" y="3083"/>
              <a:ext cx="765" cy="594"/>
              <a:chOff x="44" y="3083"/>
              <a:chExt cx="765" cy="594"/>
            </a:xfrm>
          </p:grpSpPr>
          <p:pic>
            <p:nvPicPr>
              <p:cNvPr id="305" name="Picture 84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" y="3085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6" name="Rectangle 85"/>
              <p:cNvSpPr>
                <a:spLocks noChangeArrowheads="1"/>
              </p:cNvSpPr>
              <p:nvPr/>
            </p:nvSpPr>
            <p:spPr bwMode="auto">
              <a:xfrm>
                <a:off x="44" y="3083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52" name="Group 86"/>
            <p:cNvGrpSpPr>
              <a:grpSpLocks/>
            </p:cNvGrpSpPr>
            <p:nvPr/>
          </p:nvGrpSpPr>
          <p:grpSpPr bwMode="auto">
            <a:xfrm>
              <a:off x="897" y="3089"/>
              <a:ext cx="765" cy="593"/>
              <a:chOff x="865" y="3089"/>
              <a:chExt cx="765" cy="593"/>
            </a:xfrm>
          </p:grpSpPr>
          <p:pic>
            <p:nvPicPr>
              <p:cNvPr id="303" name="Picture 87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" y="3091"/>
                <a:ext cx="761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4" name="Rectangle 88"/>
              <p:cNvSpPr>
                <a:spLocks noChangeArrowheads="1"/>
              </p:cNvSpPr>
              <p:nvPr/>
            </p:nvSpPr>
            <p:spPr bwMode="auto">
              <a:xfrm>
                <a:off x="865" y="3089"/>
                <a:ext cx="765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53" name="Group 89"/>
            <p:cNvGrpSpPr>
              <a:grpSpLocks/>
            </p:cNvGrpSpPr>
            <p:nvPr/>
          </p:nvGrpSpPr>
          <p:grpSpPr bwMode="auto">
            <a:xfrm>
              <a:off x="1712" y="3089"/>
              <a:ext cx="764" cy="594"/>
              <a:chOff x="1680" y="3089"/>
              <a:chExt cx="764" cy="594"/>
            </a:xfrm>
          </p:grpSpPr>
          <p:pic>
            <p:nvPicPr>
              <p:cNvPr id="301" name="Picture 90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3091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2" name="Rectangle 91"/>
              <p:cNvSpPr>
                <a:spLocks noChangeArrowheads="1"/>
              </p:cNvSpPr>
              <p:nvPr/>
            </p:nvSpPr>
            <p:spPr bwMode="auto">
              <a:xfrm>
                <a:off x="1680" y="3089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54" name="Rectangle 92"/>
            <p:cNvSpPr>
              <a:spLocks noChangeArrowheads="1"/>
            </p:cNvSpPr>
            <p:nvPr/>
          </p:nvSpPr>
          <p:spPr bwMode="auto">
            <a:xfrm>
              <a:off x="2707" y="3711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4 </a:t>
              </a:r>
              <a:endParaRPr lang="it-IT" altLang="it-IT" sz="1800"/>
            </a:p>
          </p:txBody>
        </p:sp>
        <p:sp>
          <p:nvSpPr>
            <p:cNvPr id="155" name="Rectangle 93"/>
            <p:cNvSpPr>
              <a:spLocks noChangeArrowheads="1"/>
            </p:cNvSpPr>
            <p:nvPr/>
          </p:nvSpPr>
          <p:spPr bwMode="auto">
            <a:xfrm>
              <a:off x="2782" y="3711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56" name="Rectangle 94"/>
            <p:cNvSpPr>
              <a:spLocks noChangeArrowheads="1"/>
            </p:cNvSpPr>
            <p:nvPr/>
          </p:nvSpPr>
          <p:spPr bwMode="auto">
            <a:xfrm>
              <a:off x="2973" y="3711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157" name="Rectangle 95"/>
            <p:cNvSpPr>
              <a:spLocks noChangeArrowheads="1"/>
            </p:cNvSpPr>
            <p:nvPr/>
          </p:nvSpPr>
          <p:spPr bwMode="auto">
            <a:xfrm>
              <a:off x="3524" y="3712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5 </a:t>
              </a:r>
              <a:endParaRPr lang="it-IT" altLang="it-IT" sz="1800"/>
            </a:p>
          </p:txBody>
        </p:sp>
        <p:sp>
          <p:nvSpPr>
            <p:cNvPr id="158" name="Rectangle 96"/>
            <p:cNvSpPr>
              <a:spLocks noChangeArrowheads="1"/>
            </p:cNvSpPr>
            <p:nvPr/>
          </p:nvSpPr>
          <p:spPr bwMode="auto">
            <a:xfrm>
              <a:off x="3598" y="3712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59" name="Rectangle 97"/>
            <p:cNvSpPr>
              <a:spLocks noChangeArrowheads="1"/>
            </p:cNvSpPr>
            <p:nvPr/>
          </p:nvSpPr>
          <p:spPr bwMode="auto">
            <a:xfrm>
              <a:off x="3789" y="3712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160" name="Rectangle 98"/>
            <p:cNvSpPr>
              <a:spLocks noChangeArrowheads="1"/>
            </p:cNvSpPr>
            <p:nvPr/>
          </p:nvSpPr>
          <p:spPr bwMode="auto">
            <a:xfrm>
              <a:off x="5151" y="3707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7 </a:t>
              </a:r>
              <a:endParaRPr lang="it-IT" altLang="it-IT" sz="1800"/>
            </a:p>
          </p:txBody>
        </p:sp>
        <p:sp>
          <p:nvSpPr>
            <p:cNvPr id="161" name="Rectangle 99"/>
            <p:cNvSpPr>
              <a:spLocks noChangeArrowheads="1"/>
            </p:cNvSpPr>
            <p:nvPr/>
          </p:nvSpPr>
          <p:spPr bwMode="auto">
            <a:xfrm>
              <a:off x="5225" y="3707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62" name="Rectangle 100"/>
            <p:cNvSpPr>
              <a:spLocks noChangeArrowheads="1"/>
            </p:cNvSpPr>
            <p:nvPr/>
          </p:nvSpPr>
          <p:spPr bwMode="auto">
            <a:xfrm>
              <a:off x="5416" y="3707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163" name="Rectangle 101"/>
            <p:cNvSpPr>
              <a:spLocks noChangeArrowheads="1"/>
            </p:cNvSpPr>
            <p:nvPr/>
          </p:nvSpPr>
          <p:spPr bwMode="auto">
            <a:xfrm>
              <a:off x="4341" y="3719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6 </a:t>
              </a:r>
              <a:endParaRPr lang="it-IT" altLang="it-IT" sz="1800"/>
            </a:p>
          </p:txBody>
        </p:sp>
        <p:sp>
          <p:nvSpPr>
            <p:cNvPr id="164" name="Rectangle 102"/>
            <p:cNvSpPr>
              <a:spLocks noChangeArrowheads="1"/>
            </p:cNvSpPr>
            <p:nvPr/>
          </p:nvSpPr>
          <p:spPr bwMode="auto">
            <a:xfrm>
              <a:off x="4415" y="3719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165" name="Rectangle 103"/>
            <p:cNvSpPr>
              <a:spLocks noChangeArrowheads="1"/>
            </p:cNvSpPr>
            <p:nvPr/>
          </p:nvSpPr>
          <p:spPr bwMode="auto">
            <a:xfrm>
              <a:off x="4606" y="3719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grpSp>
          <p:nvGrpSpPr>
            <p:cNvPr id="166" name="Group 104"/>
            <p:cNvGrpSpPr>
              <a:grpSpLocks/>
            </p:cNvGrpSpPr>
            <p:nvPr/>
          </p:nvGrpSpPr>
          <p:grpSpPr bwMode="auto">
            <a:xfrm>
              <a:off x="2531" y="3088"/>
              <a:ext cx="764" cy="593"/>
              <a:chOff x="2499" y="3088"/>
              <a:chExt cx="764" cy="593"/>
            </a:xfrm>
          </p:grpSpPr>
          <p:pic>
            <p:nvPicPr>
              <p:cNvPr id="299" name="Picture 105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1" y="3090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0" name="Rectangle 106"/>
              <p:cNvSpPr>
                <a:spLocks noChangeArrowheads="1"/>
              </p:cNvSpPr>
              <p:nvPr/>
            </p:nvSpPr>
            <p:spPr bwMode="auto">
              <a:xfrm>
                <a:off x="2499" y="3088"/>
                <a:ext cx="764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67" name="Group 107"/>
            <p:cNvGrpSpPr>
              <a:grpSpLocks/>
            </p:cNvGrpSpPr>
            <p:nvPr/>
          </p:nvGrpSpPr>
          <p:grpSpPr bwMode="auto">
            <a:xfrm>
              <a:off x="3342" y="3089"/>
              <a:ext cx="764" cy="593"/>
              <a:chOff x="3310" y="3089"/>
              <a:chExt cx="764" cy="593"/>
            </a:xfrm>
          </p:grpSpPr>
          <p:pic>
            <p:nvPicPr>
              <p:cNvPr id="297" name="Picture 108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091"/>
                <a:ext cx="760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8" name="Rectangle 109"/>
              <p:cNvSpPr>
                <a:spLocks noChangeArrowheads="1"/>
              </p:cNvSpPr>
              <p:nvPr/>
            </p:nvSpPr>
            <p:spPr bwMode="auto">
              <a:xfrm>
                <a:off x="3310" y="3089"/>
                <a:ext cx="764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68" name="Group 110"/>
            <p:cNvGrpSpPr>
              <a:grpSpLocks/>
            </p:cNvGrpSpPr>
            <p:nvPr/>
          </p:nvGrpSpPr>
          <p:grpSpPr bwMode="auto">
            <a:xfrm>
              <a:off x="4155" y="3088"/>
              <a:ext cx="764" cy="594"/>
              <a:chOff x="4123" y="3088"/>
              <a:chExt cx="764" cy="594"/>
            </a:xfrm>
          </p:grpSpPr>
          <p:pic>
            <p:nvPicPr>
              <p:cNvPr id="295" name="Picture 111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5" y="3090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6" name="Rectangle 112"/>
              <p:cNvSpPr>
                <a:spLocks noChangeArrowheads="1"/>
              </p:cNvSpPr>
              <p:nvPr/>
            </p:nvSpPr>
            <p:spPr bwMode="auto">
              <a:xfrm>
                <a:off x="4123" y="3088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69" name="Group 113"/>
            <p:cNvGrpSpPr>
              <a:grpSpLocks/>
            </p:cNvGrpSpPr>
            <p:nvPr/>
          </p:nvGrpSpPr>
          <p:grpSpPr bwMode="auto">
            <a:xfrm>
              <a:off x="4976" y="3088"/>
              <a:ext cx="765" cy="594"/>
              <a:chOff x="4944" y="3088"/>
              <a:chExt cx="765" cy="594"/>
            </a:xfrm>
          </p:grpSpPr>
          <p:pic>
            <p:nvPicPr>
              <p:cNvPr id="293" name="Picture 114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" y="3090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4" name="Rectangle 115"/>
              <p:cNvSpPr>
                <a:spLocks noChangeArrowheads="1"/>
              </p:cNvSpPr>
              <p:nvPr/>
            </p:nvSpPr>
            <p:spPr bwMode="auto">
              <a:xfrm>
                <a:off x="4944" y="3088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70" name="Group 116"/>
            <p:cNvGrpSpPr>
              <a:grpSpLocks/>
            </p:cNvGrpSpPr>
            <p:nvPr/>
          </p:nvGrpSpPr>
          <p:grpSpPr bwMode="auto">
            <a:xfrm>
              <a:off x="128" y="894"/>
              <a:ext cx="1452" cy="1209"/>
              <a:chOff x="96" y="894"/>
              <a:chExt cx="1452" cy="1209"/>
            </a:xfrm>
          </p:grpSpPr>
          <p:pic>
            <p:nvPicPr>
              <p:cNvPr id="291" name="Picture 117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" y="896"/>
                <a:ext cx="1448" cy="1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2" name="Rectangle 118"/>
              <p:cNvSpPr>
                <a:spLocks noChangeArrowheads="1"/>
              </p:cNvSpPr>
              <p:nvPr/>
            </p:nvSpPr>
            <p:spPr bwMode="auto">
              <a:xfrm>
                <a:off x="96" y="894"/>
                <a:ext cx="1452" cy="1209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71" name="Rectangle 122"/>
            <p:cNvSpPr>
              <a:spLocks noChangeArrowheads="1"/>
            </p:cNvSpPr>
            <p:nvPr/>
          </p:nvSpPr>
          <p:spPr bwMode="auto">
            <a:xfrm>
              <a:off x="312" y="2224"/>
              <a:ext cx="2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March</a:t>
              </a:r>
              <a:endParaRPr lang="it-IT" altLang="it-IT" sz="1800"/>
            </a:p>
          </p:txBody>
        </p:sp>
        <p:sp>
          <p:nvSpPr>
            <p:cNvPr id="172" name="Rectangle 123"/>
            <p:cNvSpPr>
              <a:spLocks noChangeArrowheads="1"/>
            </p:cNvSpPr>
            <p:nvPr/>
          </p:nvSpPr>
          <p:spPr bwMode="auto">
            <a:xfrm>
              <a:off x="534" y="2224"/>
              <a:ext cx="2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-</a:t>
              </a:r>
              <a:endParaRPr lang="it-IT" altLang="it-IT" sz="1800"/>
            </a:p>
          </p:txBody>
        </p:sp>
        <p:sp>
          <p:nvSpPr>
            <p:cNvPr id="173" name="Rectangle 124"/>
            <p:cNvSpPr>
              <a:spLocks noChangeArrowheads="1"/>
            </p:cNvSpPr>
            <p:nvPr/>
          </p:nvSpPr>
          <p:spPr bwMode="auto">
            <a:xfrm>
              <a:off x="605" y="2224"/>
              <a:ext cx="8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 2008 (INGV, 2009)</a:t>
              </a:r>
              <a:endParaRPr lang="it-IT" altLang="it-IT" sz="1800"/>
            </a:p>
          </p:txBody>
        </p:sp>
        <p:grpSp>
          <p:nvGrpSpPr>
            <p:cNvPr id="174" name="Group 148"/>
            <p:cNvGrpSpPr>
              <a:grpSpLocks/>
            </p:cNvGrpSpPr>
            <p:nvPr/>
          </p:nvGrpSpPr>
          <p:grpSpPr bwMode="auto">
            <a:xfrm>
              <a:off x="1714" y="891"/>
              <a:ext cx="765" cy="594"/>
              <a:chOff x="1682" y="891"/>
              <a:chExt cx="765" cy="594"/>
            </a:xfrm>
          </p:grpSpPr>
          <p:pic>
            <p:nvPicPr>
              <p:cNvPr id="289" name="Picture 14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4" y="893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0" name="Rectangle 150"/>
              <p:cNvSpPr>
                <a:spLocks noChangeArrowheads="1"/>
              </p:cNvSpPr>
              <p:nvPr/>
            </p:nvSpPr>
            <p:spPr bwMode="auto">
              <a:xfrm>
                <a:off x="1682" y="891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75" name="Rectangle 151"/>
            <p:cNvSpPr>
              <a:spLocks noChangeArrowheads="1"/>
            </p:cNvSpPr>
            <p:nvPr/>
          </p:nvSpPr>
          <p:spPr bwMode="auto">
            <a:xfrm>
              <a:off x="1875" y="152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15 March 2008</a:t>
              </a:r>
              <a:endParaRPr lang="it-IT" altLang="it-IT" sz="1800"/>
            </a:p>
          </p:txBody>
        </p:sp>
        <p:grpSp>
          <p:nvGrpSpPr>
            <p:cNvPr id="176" name="Group 152"/>
            <p:cNvGrpSpPr>
              <a:grpSpLocks/>
            </p:cNvGrpSpPr>
            <p:nvPr/>
          </p:nvGrpSpPr>
          <p:grpSpPr bwMode="auto">
            <a:xfrm>
              <a:off x="2541" y="891"/>
              <a:ext cx="764" cy="594"/>
              <a:chOff x="2509" y="891"/>
              <a:chExt cx="764" cy="594"/>
            </a:xfrm>
          </p:grpSpPr>
          <p:pic>
            <p:nvPicPr>
              <p:cNvPr id="287" name="Picture 15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" y="893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8" name="Rectangle 154"/>
              <p:cNvSpPr>
                <a:spLocks noChangeArrowheads="1"/>
              </p:cNvSpPr>
              <p:nvPr/>
            </p:nvSpPr>
            <p:spPr bwMode="auto">
              <a:xfrm>
                <a:off x="2509" y="891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77" name="Rectangle 155"/>
            <p:cNvSpPr>
              <a:spLocks noChangeArrowheads="1"/>
            </p:cNvSpPr>
            <p:nvPr/>
          </p:nvSpPr>
          <p:spPr bwMode="auto">
            <a:xfrm>
              <a:off x="2708" y="1522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16 March 2008</a:t>
              </a:r>
              <a:endParaRPr lang="it-IT" altLang="it-IT" sz="1800"/>
            </a:p>
          </p:txBody>
        </p:sp>
        <p:sp>
          <p:nvSpPr>
            <p:cNvPr id="178" name="Rectangle 156"/>
            <p:cNvSpPr>
              <a:spLocks noChangeArrowheads="1"/>
            </p:cNvSpPr>
            <p:nvPr/>
          </p:nvSpPr>
          <p:spPr bwMode="auto">
            <a:xfrm>
              <a:off x="3517" y="1527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17 March 2008</a:t>
              </a:r>
              <a:endParaRPr lang="it-IT" altLang="it-IT" sz="1800"/>
            </a:p>
          </p:txBody>
        </p:sp>
        <p:sp>
          <p:nvSpPr>
            <p:cNvPr id="179" name="Rectangle 157"/>
            <p:cNvSpPr>
              <a:spLocks noChangeArrowheads="1"/>
            </p:cNvSpPr>
            <p:nvPr/>
          </p:nvSpPr>
          <p:spPr bwMode="auto">
            <a:xfrm>
              <a:off x="5136" y="1515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19 March 2008</a:t>
              </a:r>
              <a:endParaRPr lang="it-IT" altLang="it-IT" sz="1800"/>
            </a:p>
          </p:txBody>
        </p:sp>
        <p:sp>
          <p:nvSpPr>
            <p:cNvPr id="180" name="Rectangle 158"/>
            <p:cNvSpPr>
              <a:spLocks noChangeArrowheads="1"/>
            </p:cNvSpPr>
            <p:nvPr/>
          </p:nvSpPr>
          <p:spPr bwMode="auto">
            <a:xfrm>
              <a:off x="4324" y="152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18 March 2008</a:t>
              </a:r>
              <a:endParaRPr lang="it-IT" altLang="it-IT" sz="1800"/>
            </a:p>
          </p:txBody>
        </p:sp>
        <p:grpSp>
          <p:nvGrpSpPr>
            <p:cNvPr id="181" name="Group 159"/>
            <p:cNvGrpSpPr>
              <a:grpSpLocks/>
            </p:cNvGrpSpPr>
            <p:nvPr/>
          </p:nvGrpSpPr>
          <p:grpSpPr bwMode="auto">
            <a:xfrm>
              <a:off x="3354" y="896"/>
              <a:ext cx="766" cy="594"/>
              <a:chOff x="3322" y="896"/>
              <a:chExt cx="766" cy="594"/>
            </a:xfrm>
          </p:grpSpPr>
          <p:pic>
            <p:nvPicPr>
              <p:cNvPr id="285" name="Picture 16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" y="898"/>
                <a:ext cx="762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" name="Rectangle 161"/>
              <p:cNvSpPr>
                <a:spLocks noChangeArrowheads="1"/>
              </p:cNvSpPr>
              <p:nvPr/>
            </p:nvSpPr>
            <p:spPr bwMode="auto">
              <a:xfrm>
                <a:off x="3322" y="896"/>
                <a:ext cx="766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82" name="Group 162"/>
            <p:cNvGrpSpPr>
              <a:grpSpLocks/>
            </p:cNvGrpSpPr>
            <p:nvPr/>
          </p:nvGrpSpPr>
          <p:grpSpPr bwMode="auto">
            <a:xfrm>
              <a:off x="4171" y="896"/>
              <a:ext cx="764" cy="594"/>
              <a:chOff x="4139" y="896"/>
              <a:chExt cx="764" cy="594"/>
            </a:xfrm>
          </p:grpSpPr>
          <p:pic>
            <p:nvPicPr>
              <p:cNvPr id="283" name="Picture 16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1" y="898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4" name="Rectangle 164"/>
              <p:cNvSpPr>
                <a:spLocks noChangeArrowheads="1"/>
              </p:cNvSpPr>
              <p:nvPr/>
            </p:nvSpPr>
            <p:spPr bwMode="auto">
              <a:xfrm>
                <a:off x="4139" y="896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83" name="Group 165"/>
            <p:cNvGrpSpPr>
              <a:grpSpLocks/>
            </p:cNvGrpSpPr>
            <p:nvPr/>
          </p:nvGrpSpPr>
          <p:grpSpPr bwMode="auto">
            <a:xfrm>
              <a:off x="4986" y="894"/>
              <a:ext cx="765" cy="594"/>
              <a:chOff x="4954" y="894"/>
              <a:chExt cx="765" cy="594"/>
            </a:xfrm>
          </p:grpSpPr>
          <p:pic>
            <p:nvPicPr>
              <p:cNvPr id="281" name="Picture 16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6" y="896"/>
                <a:ext cx="762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2" name="Rectangle 167"/>
              <p:cNvSpPr>
                <a:spLocks noChangeArrowheads="1"/>
              </p:cNvSpPr>
              <p:nvPr/>
            </p:nvSpPr>
            <p:spPr bwMode="auto">
              <a:xfrm>
                <a:off x="4954" y="894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84" name="Rectangle 168"/>
            <p:cNvSpPr>
              <a:spLocks noChangeArrowheads="1"/>
            </p:cNvSpPr>
            <p:nvPr/>
          </p:nvSpPr>
          <p:spPr bwMode="auto">
            <a:xfrm>
              <a:off x="1876" y="224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 March 2008</a:t>
              </a:r>
              <a:endParaRPr lang="it-IT" altLang="it-IT" sz="1800"/>
            </a:p>
          </p:txBody>
        </p:sp>
        <p:sp>
          <p:nvSpPr>
            <p:cNvPr id="185" name="Rectangle 169"/>
            <p:cNvSpPr>
              <a:spLocks noChangeArrowheads="1"/>
            </p:cNvSpPr>
            <p:nvPr/>
          </p:nvSpPr>
          <p:spPr bwMode="auto">
            <a:xfrm>
              <a:off x="2697" y="2245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21 March 2008</a:t>
              </a:r>
              <a:endParaRPr lang="it-IT" altLang="it-IT" sz="1800"/>
            </a:p>
          </p:txBody>
        </p:sp>
        <p:sp>
          <p:nvSpPr>
            <p:cNvPr id="186" name="Rectangle 170"/>
            <p:cNvSpPr>
              <a:spLocks noChangeArrowheads="1"/>
            </p:cNvSpPr>
            <p:nvPr/>
          </p:nvSpPr>
          <p:spPr bwMode="auto">
            <a:xfrm>
              <a:off x="3516" y="2248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22 March 2008</a:t>
              </a:r>
              <a:endParaRPr lang="it-IT" altLang="it-IT" sz="1800"/>
            </a:p>
          </p:txBody>
        </p:sp>
        <p:sp>
          <p:nvSpPr>
            <p:cNvPr id="187" name="Rectangle 171"/>
            <p:cNvSpPr>
              <a:spLocks noChangeArrowheads="1"/>
            </p:cNvSpPr>
            <p:nvPr/>
          </p:nvSpPr>
          <p:spPr bwMode="auto">
            <a:xfrm>
              <a:off x="4321" y="2250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23 March 2008</a:t>
              </a:r>
              <a:endParaRPr lang="it-IT" altLang="it-IT" sz="1800"/>
            </a:p>
          </p:txBody>
        </p:sp>
        <p:sp>
          <p:nvSpPr>
            <p:cNvPr id="188" name="Rectangle 172"/>
            <p:cNvSpPr>
              <a:spLocks noChangeArrowheads="1"/>
            </p:cNvSpPr>
            <p:nvPr/>
          </p:nvSpPr>
          <p:spPr bwMode="auto">
            <a:xfrm>
              <a:off x="5160" y="2238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24 March 2008</a:t>
              </a:r>
              <a:endParaRPr lang="it-IT" altLang="it-IT" sz="1800"/>
            </a:p>
          </p:txBody>
        </p:sp>
        <p:grpSp>
          <p:nvGrpSpPr>
            <p:cNvPr id="189" name="Group 173"/>
            <p:cNvGrpSpPr>
              <a:grpSpLocks/>
            </p:cNvGrpSpPr>
            <p:nvPr/>
          </p:nvGrpSpPr>
          <p:grpSpPr bwMode="auto">
            <a:xfrm>
              <a:off x="1714" y="1627"/>
              <a:ext cx="764" cy="594"/>
              <a:chOff x="1682" y="1627"/>
              <a:chExt cx="764" cy="594"/>
            </a:xfrm>
          </p:grpSpPr>
          <p:pic>
            <p:nvPicPr>
              <p:cNvPr id="279" name="Picture 17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4" y="1629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0" name="Rectangle 175"/>
              <p:cNvSpPr>
                <a:spLocks noChangeArrowheads="1"/>
              </p:cNvSpPr>
              <p:nvPr/>
            </p:nvSpPr>
            <p:spPr bwMode="auto">
              <a:xfrm>
                <a:off x="1682" y="1627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90" name="Group 176"/>
            <p:cNvGrpSpPr>
              <a:grpSpLocks/>
            </p:cNvGrpSpPr>
            <p:nvPr/>
          </p:nvGrpSpPr>
          <p:grpSpPr bwMode="auto">
            <a:xfrm>
              <a:off x="2541" y="1628"/>
              <a:ext cx="765" cy="595"/>
              <a:chOff x="2509" y="1628"/>
              <a:chExt cx="765" cy="595"/>
            </a:xfrm>
          </p:grpSpPr>
          <p:pic>
            <p:nvPicPr>
              <p:cNvPr id="277" name="Picture 17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" y="1630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8" name="Rectangle 178"/>
              <p:cNvSpPr>
                <a:spLocks noChangeArrowheads="1"/>
              </p:cNvSpPr>
              <p:nvPr/>
            </p:nvSpPr>
            <p:spPr bwMode="auto">
              <a:xfrm>
                <a:off x="2509" y="1628"/>
                <a:ext cx="765" cy="59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91" name="Group 179"/>
            <p:cNvGrpSpPr>
              <a:grpSpLocks/>
            </p:cNvGrpSpPr>
            <p:nvPr/>
          </p:nvGrpSpPr>
          <p:grpSpPr bwMode="auto">
            <a:xfrm>
              <a:off x="3349" y="1628"/>
              <a:ext cx="765" cy="595"/>
              <a:chOff x="3317" y="1628"/>
              <a:chExt cx="765" cy="595"/>
            </a:xfrm>
          </p:grpSpPr>
          <p:pic>
            <p:nvPicPr>
              <p:cNvPr id="275" name="Picture 18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9" y="1630"/>
                <a:ext cx="762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6" name="Rectangle 181"/>
              <p:cNvSpPr>
                <a:spLocks noChangeArrowheads="1"/>
              </p:cNvSpPr>
              <p:nvPr/>
            </p:nvSpPr>
            <p:spPr bwMode="auto">
              <a:xfrm>
                <a:off x="3317" y="1628"/>
                <a:ext cx="765" cy="59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92" name="Group 182"/>
            <p:cNvGrpSpPr>
              <a:grpSpLocks/>
            </p:cNvGrpSpPr>
            <p:nvPr/>
          </p:nvGrpSpPr>
          <p:grpSpPr bwMode="auto">
            <a:xfrm>
              <a:off x="4171" y="1628"/>
              <a:ext cx="764" cy="595"/>
              <a:chOff x="4139" y="1628"/>
              <a:chExt cx="764" cy="595"/>
            </a:xfrm>
          </p:grpSpPr>
          <p:pic>
            <p:nvPicPr>
              <p:cNvPr id="273" name="Picture 18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1" y="1630"/>
                <a:ext cx="761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4" name="Rectangle 184"/>
              <p:cNvSpPr>
                <a:spLocks noChangeArrowheads="1"/>
              </p:cNvSpPr>
              <p:nvPr/>
            </p:nvSpPr>
            <p:spPr bwMode="auto">
              <a:xfrm>
                <a:off x="4139" y="1628"/>
                <a:ext cx="764" cy="59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193" name="Group 185"/>
            <p:cNvGrpSpPr>
              <a:grpSpLocks/>
            </p:cNvGrpSpPr>
            <p:nvPr/>
          </p:nvGrpSpPr>
          <p:grpSpPr bwMode="auto">
            <a:xfrm>
              <a:off x="4988" y="1627"/>
              <a:ext cx="766" cy="594"/>
              <a:chOff x="4956" y="1627"/>
              <a:chExt cx="766" cy="594"/>
            </a:xfrm>
          </p:grpSpPr>
          <p:pic>
            <p:nvPicPr>
              <p:cNvPr id="271" name="Picture 18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8" y="1629"/>
                <a:ext cx="762" cy="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2" name="Rectangle 187"/>
              <p:cNvSpPr>
                <a:spLocks noChangeArrowheads="1"/>
              </p:cNvSpPr>
              <p:nvPr/>
            </p:nvSpPr>
            <p:spPr bwMode="auto">
              <a:xfrm>
                <a:off x="4956" y="1627"/>
                <a:ext cx="766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194" name="Rectangle 188"/>
            <p:cNvSpPr>
              <a:spLocks noChangeArrowheads="1"/>
            </p:cNvSpPr>
            <p:nvPr/>
          </p:nvSpPr>
          <p:spPr bwMode="auto">
            <a:xfrm>
              <a:off x="236" y="2982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25 March 2008</a:t>
              </a:r>
              <a:endParaRPr lang="it-IT" altLang="it-IT" sz="1800"/>
            </a:p>
          </p:txBody>
        </p:sp>
        <p:sp>
          <p:nvSpPr>
            <p:cNvPr id="195" name="Rectangle 189"/>
            <p:cNvSpPr>
              <a:spLocks noChangeArrowheads="1"/>
            </p:cNvSpPr>
            <p:nvPr/>
          </p:nvSpPr>
          <p:spPr bwMode="auto">
            <a:xfrm>
              <a:off x="1059" y="2976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26 March 2008</a:t>
              </a:r>
              <a:endParaRPr lang="it-IT" altLang="it-IT" sz="1800"/>
            </a:p>
          </p:txBody>
        </p:sp>
        <p:sp>
          <p:nvSpPr>
            <p:cNvPr id="196" name="Rectangle 190"/>
            <p:cNvSpPr>
              <a:spLocks noChangeArrowheads="1"/>
            </p:cNvSpPr>
            <p:nvPr/>
          </p:nvSpPr>
          <p:spPr bwMode="auto">
            <a:xfrm>
              <a:off x="1859" y="2978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27 March 2008</a:t>
              </a:r>
              <a:endParaRPr lang="it-IT" altLang="it-IT" sz="1800"/>
            </a:p>
          </p:txBody>
        </p:sp>
        <p:sp>
          <p:nvSpPr>
            <p:cNvPr id="197" name="Rectangle 191"/>
            <p:cNvSpPr>
              <a:spLocks noChangeArrowheads="1"/>
            </p:cNvSpPr>
            <p:nvPr/>
          </p:nvSpPr>
          <p:spPr bwMode="auto">
            <a:xfrm>
              <a:off x="2713" y="2976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28 March 2008</a:t>
              </a:r>
              <a:endParaRPr lang="it-IT" altLang="it-IT" sz="1800"/>
            </a:p>
          </p:txBody>
        </p:sp>
        <p:sp>
          <p:nvSpPr>
            <p:cNvPr id="198" name="Rectangle 192"/>
            <p:cNvSpPr>
              <a:spLocks noChangeArrowheads="1"/>
            </p:cNvSpPr>
            <p:nvPr/>
          </p:nvSpPr>
          <p:spPr bwMode="auto">
            <a:xfrm>
              <a:off x="3510" y="2974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29 March 2008</a:t>
              </a:r>
              <a:endParaRPr lang="it-IT" altLang="it-IT" sz="1800"/>
            </a:p>
          </p:txBody>
        </p:sp>
        <p:grpSp>
          <p:nvGrpSpPr>
            <p:cNvPr id="199" name="Group 193"/>
            <p:cNvGrpSpPr>
              <a:grpSpLocks/>
            </p:cNvGrpSpPr>
            <p:nvPr/>
          </p:nvGrpSpPr>
          <p:grpSpPr bwMode="auto">
            <a:xfrm>
              <a:off x="69" y="2353"/>
              <a:ext cx="765" cy="594"/>
              <a:chOff x="37" y="2353"/>
              <a:chExt cx="765" cy="594"/>
            </a:xfrm>
          </p:grpSpPr>
          <p:pic>
            <p:nvPicPr>
              <p:cNvPr id="269" name="Picture 19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" y="2355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0" name="Rectangle 195"/>
              <p:cNvSpPr>
                <a:spLocks noChangeArrowheads="1"/>
              </p:cNvSpPr>
              <p:nvPr/>
            </p:nvSpPr>
            <p:spPr bwMode="auto">
              <a:xfrm>
                <a:off x="37" y="2353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00" name="Group 196"/>
            <p:cNvGrpSpPr>
              <a:grpSpLocks/>
            </p:cNvGrpSpPr>
            <p:nvPr/>
          </p:nvGrpSpPr>
          <p:grpSpPr bwMode="auto">
            <a:xfrm>
              <a:off x="888" y="2354"/>
              <a:ext cx="764" cy="594"/>
              <a:chOff x="856" y="2354"/>
              <a:chExt cx="764" cy="594"/>
            </a:xfrm>
          </p:grpSpPr>
          <p:pic>
            <p:nvPicPr>
              <p:cNvPr id="267" name="Picture 19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" y="2356"/>
                <a:ext cx="760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8" name="Rectangle 198"/>
              <p:cNvSpPr>
                <a:spLocks noChangeArrowheads="1"/>
              </p:cNvSpPr>
              <p:nvPr/>
            </p:nvSpPr>
            <p:spPr bwMode="auto">
              <a:xfrm>
                <a:off x="856" y="2354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01" name="Group 199"/>
            <p:cNvGrpSpPr>
              <a:grpSpLocks/>
            </p:cNvGrpSpPr>
            <p:nvPr/>
          </p:nvGrpSpPr>
          <p:grpSpPr bwMode="auto">
            <a:xfrm>
              <a:off x="1713" y="2356"/>
              <a:ext cx="764" cy="593"/>
              <a:chOff x="1681" y="2356"/>
              <a:chExt cx="764" cy="593"/>
            </a:xfrm>
          </p:grpSpPr>
          <p:pic>
            <p:nvPicPr>
              <p:cNvPr id="265" name="Picture 20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3" y="2358"/>
                <a:ext cx="761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" name="Rectangle 201"/>
              <p:cNvSpPr>
                <a:spLocks noChangeArrowheads="1"/>
              </p:cNvSpPr>
              <p:nvPr/>
            </p:nvSpPr>
            <p:spPr bwMode="auto">
              <a:xfrm>
                <a:off x="1681" y="2356"/>
                <a:ext cx="764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02" name="Group 202"/>
            <p:cNvGrpSpPr>
              <a:grpSpLocks/>
            </p:cNvGrpSpPr>
            <p:nvPr/>
          </p:nvGrpSpPr>
          <p:grpSpPr bwMode="auto">
            <a:xfrm>
              <a:off x="2541" y="2352"/>
              <a:ext cx="764" cy="594"/>
              <a:chOff x="2509" y="2352"/>
              <a:chExt cx="764" cy="594"/>
            </a:xfrm>
          </p:grpSpPr>
          <p:pic>
            <p:nvPicPr>
              <p:cNvPr id="263" name="Picture 20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" y="2354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4" name="Rectangle 204"/>
              <p:cNvSpPr>
                <a:spLocks noChangeArrowheads="1"/>
              </p:cNvSpPr>
              <p:nvPr/>
            </p:nvSpPr>
            <p:spPr bwMode="auto">
              <a:xfrm>
                <a:off x="2509" y="2352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03" name="Group 205"/>
            <p:cNvGrpSpPr>
              <a:grpSpLocks/>
            </p:cNvGrpSpPr>
            <p:nvPr/>
          </p:nvGrpSpPr>
          <p:grpSpPr bwMode="auto">
            <a:xfrm>
              <a:off x="3354" y="2354"/>
              <a:ext cx="765" cy="594"/>
              <a:chOff x="3322" y="2354"/>
              <a:chExt cx="765" cy="594"/>
            </a:xfrm>
          </p:grpSpPr>
          <p:pic>
            <p:nvPicPr>
              <p:cNvPr id="261" name="Picture 206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" y="2356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2" name="Rectangle 207"/>
              <p:cNvSpPr>
                <a:spLocks noChangeArrowheads="1"/>
              </p:cNvSpPr>
              <p:nvPr/>
            </p:nvSpPr>
            <p:spPr bwMode="auto">
              <a:xfrm>
                <a:off x="3322" y="2354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204" name="Rectangle 208"/>
            <p:cNvSpPr>
              <a:spLocks noChangeArrowheads="1"/>
            </p:cNvSpPr>
            <p:nvPr/>
          </p:nvSpPr>
          <p:spPr bwMode="auto">
            <a:xfrm>
              <a:off x="4342" y="2983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30 March 2008</a:t>
              </a:r>
              <a:endParaRPr lang="it-IT" altLang="it-IT" sz="1800"/>
            </a:p>
          </p:txBody>
        </p:sp>
        <p:sp>
          <p:nvSpPr>
            <p:cNvPr id="205" name="Rectangle 209"/>
            <p:cNvSpPr>
              <a:spLocks noChangeArrowheads="1"/>
            </p:cNvSpPr>
            <p:nvPr/>
          </p:nvSpPr>
          <p:spPr bwMode="auto">
            <a:xfrm>
              <a:off x="5167" y="2981"/>
              <a:ext cx="53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31 March 2008</a:t>
              </a:r>
              <a:endParaRPr lang="it-IT" altLang="it-IT" sz="1800"/>
            </a:p>
          </p:txBody>
        </p:sp>
        <p:grpSp>
          <p:nvGrpSpPr>
            <p:cNvPr id="206" name="Group 210"/>
            <p:cNvGrpSpPr>
              <a:grpSpLocks/>
            </p:cNvGrpSpPr>
            <p:nvPr/>
          </p:nvGrpSpPr>
          <p:grpSpPr bwMode="auto">
            <a:xfrm>
              <a:off x="4172" y="2352"/>
              <a:ext cx="764" cy="594"/>
              <a:chOff x="4140" y="2352"/>
              <a:chExt cx="764" cy="594"/>
            </a:xfrm>
          </p:grpSpPr>
          <p:pic>
            <p:nvPicPr>
              <p:cNvPr id="259" name="Picture 211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2" y="2354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0" name="Rectangle 212"/>
              <p:cNvSpPr>
                <a:spLocks noChangeArrowheads="1"/>
              </p:cNvSpPr>
              <p:nvPr/>
            </p:nvSpPr>
            <p:spPr bwMode="auto">
              <a:xfrm>
                <a:off x="4140" y="2352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07" name="Group 213"/>
            <p:cNvGrpSpPr>
              <a:grpSpLocks/>
            </p:cNvGrpSpPr>
            <p:nvPr/>
          </p:nvGrpSpPr>
          <p:grpSpPr bwMode="auto">
            <a:xfrm>
              <a:off x="4987" y="2357"/>
              <a:ext cx="764" cy="594"/>
              <a:chOff x="4955" y="2357"/>
              <a:chExt cx="764" cy="594"/>
            </a:xfrm>
          </p:grpSpPr>
          <p:pic>
            <p:nvPicPr>
              <p:cNvPr id="257" name="Picture 214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7" y="2359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8" name="Rectangle 215"/>
              <p:cNvSpPr>
                <a:spLocks noChangeArrowheads="1"/>
              </p:cNvSpPr>
              <p:nvPr/>
            </p:nvSpPr>
            <p:spPr bwMode="auto">
              <a:xfrm>
                <a:off x="4955" y="2357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208" name="Rectangle 216"/>
            <p:cNvSpPr>
              <a:spLocks noChangeArrowheads="1"/>
            </p:cNvSpPr>
            <p:nvPr/>
          </p:nvSpPr>
          <p:spPr bwMode="auto">
            <a:xfrm>
              <a:off x="259" y="3705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1 </a:t>
              </a:r>
              <a:endParaRPr lang="it-IT" altLang="it-IT" sz="1800"/>
            </a:p>
          </p:txBody>
        </p:sp>
        <p:sp>
          <p:nvSpPr>
            <p:cNvPr id="209" name="Rectangle 217"/>
            <p:cNvSpPr>
              <a:spLocks noChangeArrowheads="1"/>
            </p:cNvSpPr>
            <p:nvPr/>
          </p:nvSpPr>
          <p:spPr bwMode="auto">
            <a:xfrm>
              <a:off x="333" y="3705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10" name="Rectangle 218"/>
            <p:cNvSpPr>
              <a:spLocks noChangeArrowheads="1"/>
            </p:cNvSpPr>
            <p:nvPr/>
          </p:nvSpPr>
          <p:spPr bwMode="auto">
            <a:xfrm>
              <a:off x="524" y="3705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211" name="Rectangle 219"/>
            <p:cNvSpPr>
              <a:spLocks noChangeArrowheads="1"/>
            </p:cNvSpPr>
            <p:nvPr/>
          </p:nvSpPr>
          <p:spPr bwMode="auto">
            <a:xfrm>
              <a:off x="1897" y="3713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3 </a:t>
              </a:r>
              <a:endParaRPr lang="it-IT" altLang="it-IT" sz="1800"/>
            </a:p>
          </p:txBody>
        </p:sp>
        <p:sp>
          <p:nvSpPr>
            <p:cNvPr id="212" name="Rectangle 220"/>
            <p:cNvSpPr>
              <a:spLocks noChangeArrowheads="1"/>
            </p:cNvSpPr>
            <p:nvPr/>
          </p:nvSpPr>
          <p:spPr bwMode="auto">
            <a:xfrm>
              <a:off x="1972" y="3713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13" name="Rectangle 221"/>
            <p:cNvSpPr>
              <a:spLocks noChangeArrowheads="1"/>
            </p:cNvSpPr>
            <p:nvPr/>
          </p:nvSpPr>
          <p:spPr bwMode="auto">
            <a:xfrm>
              <a:off x="2163" y="3713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214" name="Rectangle 222"/>
            <p:cNvSpPr>
              <a:spLocks noChangeArrowheads="1"/>
            </p:cNvSpPr>
            <p:nvPr/>
          </p:nvSpPr>
          <p:spPr bwMode="auto">
            <a:xfrm>
              <a:off x="1077" y="3714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 </a:t>
              </a:r>
              <a:endParaRPr lang="it-IT" altLang="it-IT" sz="1800"/>
            </a:p>
          </p:txBody>
        </p:sp>
        <p:sp>
          <p:nvSpPr>
            <p:cNvPr id="215" name="Rectangle 223"/>
            <p:cNvSpPr>
              <a:spLocks noChangeArrowheads="1"/>
            </p:cNvSpPr>
            <p:nvPr/>
          </p:nvSpPr>
          <p:spPr bwMode="auto">
            <a:xfrm>
              <a:off x="1152" y="3714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16" name="Rectangle 224"/>
            <p:cNvSpPr>
              <a:spLocks noChangeArrowheads="1"/>
            </p:cNvSpPr>
            <p:nvPr/>
          </p:nvSpPr>
          <p:spPr bwMode="auto">
            <a:xfrm>
              <a:off x="1343" y="3714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grpSp>
          <p:nvGrpSpPr>
            <p:cNvPr id="217" name="Group 225"/>
            <p:cNvGrpSpPr>
              <a:grpSpLocks/>
            </p:cNvGrpSpPr>
            <p:nvPr/>
          </p:nvGrpSpPr>
          <p:grpSpPr bwMode="auto">
            <a:xfrm>
              <a:off x="76" y="3083"/>
              <a:ext cx="765" cy="594"/>
              <a:chOff x="44" y="3083"/>
              <a:chExt cx="765" cy="594"/>
            </a:xfrm>
          </p:grpSpPr>
          <p:pic>
            <p:nvPicPr>
              <p:cNvPr id="255" name="Picture 226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" y="3085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" name="Rectangle 227"/>
              <p:cNvSpPr>
                <a:spLocks noChangeArrowheads="1"/>
              </p:cNvSpPr>
              <p:nvPr/>
            </p:nvSpPr>
            <p:spPr bwMode="auto">
              <a:xfrm>
                <a:off x="44" y="3083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18" name="Group 228"/>
            <p:cNvGrpSpPr>
              <a:grpSpLocks/>
            </p:cNvGrpSpPr>
            <p:nvPr/>
          </p:nvGrpSpPr>
          <p:grpSpPr bwMode="auto">
            <a:xfrm>
              <a:off x="897" y="3089"/>
              <a:ext cx="765" cy="593"/>
              <a:chOff x="865" y="3089"/>
              <a:chExt cx="765" cy="593"/>
            </a:xfrm>
          </p:grpSpPr>
          <p:pic>
            <p:nvPicPr>
              <p:cNvPr id="253" name="Picture 229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" y="3091"/>
                <a:ext cx="761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4" name="Rectangle 230"/>
              <p:cNvSpPr>
                <a:spLocks noChangeArrowheads="1"/>
              </p:cNvSpPr>
              <p:nvPr/>
            </p:nvSpPr>
            <p:spPr bwMode="auto">
              <a:xfrm>
                <a:off x="865" y="3089"/>
                <a:ext cx="765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19" name="Group 231"/>
            <p:cNvGrpSpPr>
              <a:grpSpLocks/>
            </p:cNvGrpSpPr>
            <p:nvPr/>
          </p:nvGrpSpPr>
          <p:grpSpPr bwMode="auto">
            <a:xfrm>
              <a:off x="1712" y="3089"/>
              <a:ext cx="764" cy="594"/>
              <a:chOff x="1680" y="3089"/>
              <a:chExt cx="764" cy="594"/>
            </a:xfrm>
          </p:grpSpPr>
          <p:pic>
            <p:nvPicPr>
              <p:cNvPr id="251" name="Picture 23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2" y="3091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2" name="Rectangle 233"/>
              <p:cNvSpPr>
                <a:spLocks noChangeArrowheads="1"/>
              </p:cNvSpPr>
              <p:nvPr/>
            </p:nvSpPr>
            <p:spPr bwMode="auto">
              <a:xfrm>
                <a:off x="1680" y="3089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220" name="Rectangle 234"/>
            <p:cNvSpPr>
              <a:spLocks noChangeArrowheads="1"/>
            </p:cNvSpPr>
            <p:nvPr/>
          </p:nvSpPr>
          <p:spPr bwMode="auto">
            <a:xfrm>
              <a:off x="2707" y="3711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4 </a:t>
              </a:r>
              <a:endParaRPr lang="it-IT" altLang="it-IT" sz="1800"/>
            </a:p>
          </p:txBody>
        </p:sp>
        <p:sp>
          <p:nvSpPr>
            <p:cNvPr id="221" name="Rectangle 235"/>
            <p:cNvSpPr>
              <a:spLocks noChangeArrowheads="1"/>
            </p:cNvSpPr>
            <p:nvPr/>
          </p:nvSpPr>
          <p:spPr bwMode="auto">
            <a:xfrm>
              <a:off x="2782" y="3711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22" name="Rectangle 236"/>
            <p:cNvSpPr>
              <a:spLocks noChangeArrowheads="1"/>
            </p:cNvSpPr>
            <p:nvPr/>
          </p:nvSpPr>
          <p:spPr bwMode="auto">
            <a:xfrm>
              <a:off x="2973" y="3711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223" name="Rectangle 237"/>
            <p:cNvSpPr>
              <a:spLocks noChangeArrowheads="1"/>
            </p:cNvSpPr>
            <p:nvPr/>
          </p:nvSpPr>
          <p:spPr bwMode="auto">
            <a:xfrm>
              <a:off x="3524" y="3712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5 </a:t>
              </a:r>
              <a:endParaRPr lang="it-IT" altLang="it-IT" sz="1800"/>
            </a:p>
          </p:txBody>
        </p:sp>
        <p:sp>
          <p:nvSpPr>
            <p:cNvPr id="224" name="Rectangle 238"/>
            <p:cNvSpPr>
              <a:spLocks noChangeArrowheads="1"/>
            </p:cNvSpPr>
            <p:nvPr/>
          </p:nvSpPr>
          <p:spPr bwMode="auto">
            <a:xfrm>
              <a:off x="3598" y="3712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25" name="Rectangle 239"/>
            <p:cNvSpPr>
              <a:spLocks noChangeArrowheads="1"/>
            </p:cNvSpPr>
            <p:nvPr/>
          </p:nvSpPr>
          <p:spPr bwMode="auto">
            <a:xfrm>
              <a:off x="3789" y="3712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226" name="Rectangle 240"/>
            <p:cNvSpPr>
              <a:spLocks noChangeArrowheads="1"/>
            </p:cNvSpPr>
            <p:nvPr/>
          </p:nvSpPr>
          <p:spPr bwMode="auto">
            <a:xfrm>
              <a:off x="5151" y="3707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7 </a:t>
              </a:r>
              <a:endParaRPr lang="it-IT" altLang="it-IT" sz="1800"/>
            </a:p>
          </p:txBody>
        </p:sp>
        <p:sp>
          <p:nvSpPr>
            <p:cNvPr id="227" name="Rectangle 241"/>
            <p:cNvSpPr>
              <a:spLocks noChangeArrowheads="1"/>
            </p:cNvSpPr>
            <p:nvPr/>
          </p:nvSpPr>
          <p:spPr bwMode="auto">
            <a:xfrm>
              <a:off x="5225" y="3707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28" name="Rectangle 242"/>
            <p:cNvSpPr>
              <a:spLocks noChangeArrowheads="1"/>
            </p:cNvSpPr>
            <p:nvPr/>
          </p:nvSpPr>
          <p:spPr bwMode="auto">
            <a:xfrm>
              <a:off x="5416" y="3707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sp>
          <p:nvSpPr>
            <p:cNvPr id="229" name="Rectangle 243"/>
            <p:cNvSpPr>
              <a:spLocks noChangeArrowheads="1"/>
            </p:cNvSpPr>
            <p:nvPr/>
          </p:nvSpPr>
          <p:spPr bwMode="auto">
            <a:xfrm>
              <a:off x="4341" y="3719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6 </a:t>
              </a:r>
              <a:endParaRPr lang="it-IT" altLang="it-IT" sz="1800"/>
            </a:p>
          </p:txBody>
        </p:sp>
        <p:sp>
          <p:nvSpPr>
            <p:cNvPr id="230" name="Rectangle 244"/>
            <p:cNvSpPr>
              <a:spLocks noChangeArrowheads="1"/>
            </p:cNvSpPr>
            <p:nvPr/>
          </p:nvSpPr>
          <p:spPr bwMode="auto">
            <a:xfrm>
              <a:off x="4415" y="3719"/>
              <a:ext cx="1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</a:t>
              </a:r>
              <a:endParaRPr lang="it-IT" altLang="it-IT" sz="1800"/>
            </a:p>
          </p:txBody>
        </p:sp>
        <p:sp>
          <p:nvSpPr>
            <p:cNvPr id="231" name="Rectangle 245"/>
            <p:cNvSpPr>
              <a:spLocks noChangeArrowheads="1"/>
            </p:cNvSpPr>
            <p:nvPr/>
          </p:nvSpPr>
          <p:spPr bwMode="auto">
            <a:xfrm>
              <a:off x="4606" y="3719"/>
              <a:ext cx="17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2008</a:t>
              </a:r>
              <a:endParaRPr lang="it-IT" altLang="it-IT" sz="1800"/>
            </a:p>
          </p:txBody>
        </p:sp>
        <p:grpSp>
          <p:nvGrpSpPr>
            <p:cNvPr id="232" name="Group 246"/>
            <p:cNvGrpSpPr>
              <a:grpSpLocks/>
            </p:cNvGrpSpPr>
            <p:nvPr/>
          </p:nvGrpSpPr>
          <p:grpSpPr bwMode="auto">
            <a:xfrm>
              <a:off x="2531" y="3088"/>
              <a:ext cx="764" cy="593"/>
              <a:chOff x="2499" y="3088"/>
              <a:chExt cx="764" cy="593"/>
            </a:xfrm>
          </p:grpSpPr>
          <p:pic>
            <p:nvPicPr>
              <p:cNvPr id="249" name="Picture 247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1" y="3090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0" name="Rectangle 248"/>
              <p:cNvSpPr>
                <a:spLocks noChangeArrowheads="1"/>
              </p:cNvSpPr>
              <p:nvPr/>
            </p:nvSpPr>
            <p:spPr bwMode="auto">
              <a:xfrm>
                <a:off x="2499" y="3088"/>
                <a:ext cx="764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33" name="Group 249"/>
            <p:cNvGrpSpPr>
              <a:grpSpLocks/>
            </p:cNvGrpSpPr>
            <p:nvPr/>
          </p:nvGrpSpPr>
          <p:grpSpPr bwMode="auto">
            <a:xfrm>
              <a:off x="3342" y="3089"/>
              <a:ext cx="764" cy="593"/>
              <a:chOff x="3310" y="3089"/>
              <a:chExt cx="764" cy="593"/>
            </a:xfrm>
          </p:grpSpPr>
          <p:pic>
            <p:nvPicPr>
              <p:cNvPr id="247" name="Picture 250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091"/>
                <a:ext cx="760" cy="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8" name="Rectangle 251"/>
              <p:cNvSpPr>
                <a:spLocks noChangeArrowheads="1"/>
              </p:cNvSpPr>
              <p:nvPr/>
            </p:nvSpPr>
            <p:spPr bwMode="auto">
              <a:xfrm>
                <a:off x="3310" y="3089"/>
                <a:ext cx="764" cy="593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34" name="Group 252"/>
            <p:cNvGrpSpPr>
              <a:grpSpLocks/>
            </p:cNvGrpSpPr>
            <p:nvPr/>
          </p:nvGrpSpPr>
          <p:grpSpPr bwMode="auto">
            <a:xfrm>
              <a:off x="4155" y="3088"/>
              <a:ext cx="764" cy="594"/>
              <a:chOff x="4123" y="3088"/>
              <a:chExt cx="764" cy="594"/>
            </a:xfrm>
          </p:grpSpPr>
          <p:pic>
            <p:nvPicPr>
              <p:cNvPr id="245" name="Picture 253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5" y="3090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" name="Rectangle 254"/>
              <p:cNvSpPr>
                <a:spLocks noChangeArrowheads="1"/>
              </p:cNvSpPr>
              <p:nvPr/>
            </p:nvSpPr>
            <p:spPr bwMode="auto">
              <a:xfrm>
                <a:off x="4123" y="3088"/>
                <a:ext cx="764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35" name="Group 255"/>
            <p:cNvGrpSpPr>
              <a:grpSpLocks/>
            </p:cNvGrpSpPr>
            <p:nvPr/>
          </p:nvGrpSpPr>
          <p:grpSpPr bwMode="auto">
            <a:xfrm>
              <a:off x="4976" y="3088"/>
              <a:ext cx="765" cy="594"/>
              <a:chOff x="4944" y="3088"/>
              <a:chExt cx="765" cy="594"/>
            </a:xfrm>
          </p:grpSpPr>
          <p:pic>
            <p:nvPicPr>
              <p:cNvPr id="243" name="Picture 256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" y="3090"/>
                <a:ext cx="761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4" name="Rectangle 257"/>
              <p:cNvSpPr>
                <a:spLocks noChangeArrowheads="1"/>
              </p:cNvSpPr>
              <p:nvPr/>
            </p:nvSpPr>
            <p:spPr bwMode="auto">
              <a:xfrm>
                <a:off x="4944" y="3088"/>
                <a:ext cx="765" cy="594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grpSp>
          <p:nvGrpSpPr>
            <p:cNvPr id="236" name="Group 258"/>
            <p:cNvGrpSpPr>
              <a:grpSpLocks/>
            </p:cNvGrpSpPr>
            <p:nvPr/>
          </p:nvGrpSpPr>
          <p:grpSpPr bwMode="auto">
            <a:xfrm>
              <a:off x="128" y="894"/>
              <a:ext cx="1452" cy="1209"/>
              <a:chOff x="96" y="894"/>
              <a:chExt cx="1452" cy="1209"/>
            </a:xfrm>
          </p:grpSpPr>
          <p:pic>
            <p:nvPicPr>
              <p:cNvPr id="241" name="Picture 259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" y="896"/>
                <a:ext cx="1448" cy="1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2" name="Rectangle 260"/>
              <p:cNvSpPr>
                <a:spLocks noChangeArrowheads="1"/>
              </p:cNvSpPr>
              <p:nvPr/>
            </p:nvSpPr>
            <p:spPr bwMode="auto">
              <a:xfrm>
                <a:off x="96" y="894"/>
                <a:ext cx="1452" cy="1209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/>
              </a:p>
            </p:txBody>
          </p:sp>
        </p:grpSp>
        <p:sp>
          <p:nvSpPr>
            <p:cNvPr id="237" name="Rectangle 261"/>
            <p:cNvSpPr>
              <a:spLocks noChangeArrowheads="1"/>
            </p:cNvSpPr>
            <p:nvPr/>
          </p:nvSpPr>
          <p:spPr bwMode="auto">
            <a:xfrm>
              <a:off x="158" y="2115"/>
              <a:ext cx="1399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Seismic events (Ml&gt;4) occurred during </a:t>
              </a:r>
            </a:p>
          </p:txBody>
        </p:sp>
        <p:sp>
          <p:nvSpPr>
            <p:cNvPr id="238" name="Rectangle 264"/>
            <p:cNvSpPr>
              <a:spLocks noChangeArrowheads="1"/>
            </p:cNvSpPr>
            <p:nvPr/>
          </p:nvSpPr>
          <p:spPr bwMode="auto">
            <a:xfrm>
              <a:off x="312" y="2224"/>
              <a:ext cx="2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March</a:t>
              </a:r>
              <a:endParaRPr lang="it-IT" altLang="it-IT" sz="1800"/>
            </a:p>
          </p:txBody>
        </p:sp>
        <p:sp>
          <p:nvSpPr>
            <p:cNvPr id="239" name="Rectangle 265"/>
            <p:cNvSpPr>
              <a:spLocks noChangeArrowheads="1"/>
            </p:cNvSpPr>
            <p:nvPr/>
          </p:nvSpPr>
          <p:spPr bwMode="auto">
            <a:xfrm>
              <a:off x="534" y="2224"/>
              <a:ext cx="2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-</a:t>
              </a:r>
              <a:endParaRPr lang="it-IT" altLang="it-IT" sz="1800"/>
            </a:p>
          </p:txBody>
        </p:sp>
        <p:sp>
          <p:nvSpPr>
            <p:cNvPr id="240" name="Rectangle 266"/>
            <p:cNvSpPr>
              <a:spLocks noChangeArrowheads="1"/>
            </p:cNvSpPr>
            <p:nvPr/>
          </p:nvSpPr>
          <p:spPr bwMode="auto">
            <a:xfrm>
              <a:off x="605" y="2224"/>
              <a:ext cx="8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/>
                <a:t>April 2008 (INGV, 2009)</a:t>
              </a:r>
              <a:endParaRPr lang="it-IT" altLang="it-IT" sz="1800"/>
            </a:p>
          </p:txBody>
        </p:sp>
      </p:grpSp>
      <p:grpSp>
        <p:nvGrpSpPr>
          <p:cNvPr id="341" name="Group 325"/>
          <p:cNvGrpSpPr>
            <a:grpSpLocks/>
          </p:cNvGrpSpPr>
          <p:nvPr/>
        </p:nvGrpSpPr>
        <p:grpSpPr bwMode="auto">
          <a:xfrm>
            <a:off x="2995613" y="6108698"/>
            <a:ext cx="3592512" cy="344488"/>
            <a:chOff x="1887" y="3884"/>
            <a:chExt cx="2263" cy="217"/>
          </a:xfrm>
        </p:grpSpPr>
        <p:sp>
          <p:nvSpPr>
            <p:cNvPr id="342" name="Rectangle 315"/>
            <p:cNvSpPr>
              <a:spLocks noChangeArrowheads="1"/>
            </p:cNvSpPr>
            <p:nvPr/>
          </p:nvSpPr>
          <p:spPr bwMode="auto">
            <a:xfrm>
              <a:off x="1887" y="3922"/>
              <a:ext cx="119" cy="1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343" name="Rectangle 316"/>
            <p:cNvSpPr>
              <a:spLocks noChangeArrowheads="1"/>
            </p:cNvSpPr>
            <p:nvPr/>
          </p:nvSpPr>
          <p:spPr bwMode="auto">
            <a:xfrm>
              <a:off x="2838" y="3942"/>
              <a:ext cx="119" cy="120"/>
            </a:xfrm>
            <a:prstGeom prst="rect">
              <a:avLst/>
            </a:prstGeom>
            <a:solidFill>
              <a:srgbClr val="AEAEA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344" name="Rectangle 317"/>
            <p:cNvSpPr>
              <a:spLocks noChangeArrowheads="1"/>
            </p:cNvSpPr>
            <p:nvPr/>
          </p:nvSpPr>
          <p:spPr bwMode="auto">
            <a:xfrm>
              <a:off x="3504" y="3946"/>
              <a:ext cx="119" cy="1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sp>
          <p:nvSpPr>
            <p:cNvPr id="345" name="Text Box 319"/>
            <p:cNvSpPr txBox="1">
              <a:spLocks noChangeArrowheads="1"/>
            </p:cNvSpPr>
            <p:nvPr/>
          </p:nvSpPr>
          <p:spPr bwMode="auto">
            <a:xfrm>
              <a:off x="2942" y="3889"/>
              <a:ext cx="48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clouds</a:t>
              </a:r>
            </a:p>
          </p:txBody>
        </p:sp>
        <p:sp>
          <p:nvSpPr>
            <p:cNvPr id="346" name="Text Box 320"/>
            <p:cNvSpPr txBox="1">
              <a:spLocks noChangeArrowheads="1"/>
            </p:cNvSpPr>
            <p:nvPr/>
          </p:nvSpPr>
          <p:spPr bwMode="auto">
            <a:xfrm>
              <a:off x="3607" y="3884"/>
              <a:ext cx="5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no data</a:t>
              </a:r>
            </a:p>
          </p:txBody>
        </p:sp>
        <p:sp>
          <p:nvSpPr>
            <p:cNvPr id="347" name="Text Box 324"/>
            <p:cNvSpPr txBox="1">
              <a:spLocks noChangeArrowheads="1"/>
            </p:cNvSpPr>
            <p:nvPr/>
          </p:nvSpPr>
          <p:spPr bwMode="auto">
            <a:xfrm>
              <a:off x="1973" y="3884"/>
              <a:ext cx="7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/>
                <a:t>RETIRA ≥ 4</a:t>
              </a:r>
            </a:p>
          </p:txBody>
        </p:sp>
      </p:grpSp>
      <p:sp>
        <p:nvSpPr>
          <p:cNvPr id="348" name="Oval 249"/>
          <p:cNvSpPr>
            <a:spLocks noChangeArrowheads="1"/>
          </p:cNvSpPr>
          <p:nvPr/>
        </p:nvSpPr>
        <p:spPr bwMode="auto">
          <a:xfrm>
            <a:off x="1403350" y="2430461"/>
            <a:ext cx="466725" cy="288925"/>
          </a:xfrm>
          <a:prstGeom prst="ellipse">
            <a:avLst/>
          </a:prstGeom>
          <a:noFill/>
          <a:ln w="19050" algn="ctr">
            <a:solidFill>
              <a:srgbClr val="00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349" name="Oval 250"/>
          <p:cNvSpPr>
            <a:spLocks noChangeArrowheads="1"/>
          </p:cNvSpPr>
          <p:nvPr/>
        </p:nvSpPr>
        <p:spPr bwMode="auto">
          <a:xfrm>
            <a:off x="4681538" y="1931986"/>
            <a:ext cx="287337" cy="215900"/>
          </a:xfrm>
          <a:prstGeom prst="ellipse">
            <a:avLst/>
          </a:prstGeom>
          <a:noFill/>
          <a:ln w="19050" algn="ctr">
            <a:solidFill>
              <a:srgbClr val="00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350" name="Oval 251"/>
          <p:cNvSpPr>
            <a:spLocks noChangeArrowheads="1"/>
          </p:cNvSpPr>
          <p:nvPr/>
        </p:nvSpPr>
        <p:spPr bwMode="auto">
          <a:xfrm>
            <a:off x="5973763" y="1931986"/>
            <a:ext cx="287337" cy="215900"/>
          </a:xfrm>
          <a:prstGeom prst="ellipse">
            <a:avLst/>
          </a:prstGeom>
          <a:noFill/>
          <a:ln w="19050" algn="ctr">
            <a:solidFill>
              <a:srgbClr val="00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351" name="Oval 252"/>
          <p:cNvSpPr>
            <a:spLocks noChangeArrowheads="1"/>
          </p:cNvSpPr>
          <p:nvPr/>
        </p:nvSpPr>
        <p:spPr bwMode="auto">
          <a:xfrm>
            <a:off x="7285038" y="1931986"/>
            <a:ext cx="287337" cy="215900"/>
          </a:xfrm>
          <a:prstGeom prst="ellipse">
            <a:avLst/>
          </a:prstGeom>
          <a:noFill/>
          <a:ln w="19050" algn="ctr">
            <a:solidFill>
              <a:srgbClr val="00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352" name="Oval 253"/>
          <p:cNvSpPr>
            <a:spLocks noChangeArrowheads="1"/>
          </p:cNvSpPr>
          <p:nvPr/>
        </p:nvSpPr>
        <p:spPr bwMode="auto">
          <a:xfrm>
            <a:off x="8586788" y="1936748"/>
            <a:ext cx="287337" cy="215900"/>
          </a:xfrm>
          <a:prstGeom prst="ellipse">
            <a:avLst/>
          </a:prstGeom>
          <a:noFill/>
          <a:ln w="19050" algn="ctr">
            <a:solidFill>
              <a:srgbClr val="00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grpSp>
        <p:nvGrpSpPr>
          <p:cNvPr id="353" name="Group 270"/>
          <p:cNvGrpSpPr>
            <a:grpSpLocks/>
          </p:cNvGrpSpPr>
          <p:nvPr/>
        </p:nvGrpSpPr>
        <p:grpSpPr bwMode="auto">
          <a:xfrm>
            <a:off x="4284663" y="2508248"/>
            <a:ext cx="4319587" cy="3608093"/>
            <a:chOff x="5852" y="1487"/>
            <a:chExt cx="2813" cy="2506"/>
          </a:xfrm>
        </p:grpSpPr>
        <p:sp>
          <p:nvSpPr>
            <p:cNvPr id="354" name="Rectangle 268"/>
            <p:cNvSpPr>
              <a:spLocks noChangeArrowheads="1"/>
            </p:cNvSpPr>
            <p:nvPr/>
          </p:nvSpPr>
          <p:spPr bwMode="auto">
            <a:xfrm>
              <a:off x="5852" y="1487"/>
              <a:ext cx="2813" cy="2501"/>
            </a:xfrm>
            <a:prstGeom prst="rect">
              <a:avLst/>
            </a:prstGeom>
            <a:solidFill>
              <a:srgbClr val="339966">
                <a:alpha val="79999"/>
              </a:srgbClr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800"/>
            </a:p>
          </p:txBody>
        </p:sp>
        <p:pic>
          <p:nvPicPr>
            <p:cNvPr id="355" name="Picture 255" descr="20080319_soglie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64" r="19431"/>
            <a:stretch>
              <a:fillRect/>
            </a:stretch>
          </p:blipFill>
          <p:spPr bwMode="auto">
            <a:xfrm>
              <a:off x="7301" y="2756"/>
              <a:ext cx="1319" cy="10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256" descr="20080318_soglie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64" r="19431"/>
            <a:stretch>
              <a:fillRect/>
            </a:stretch>
          </p:blipFill>
          <p:spPr bwMode="auto">
            <a:xfrm>
              <a:off x="5898" y="2762"/>
              <a:ext cx="1319" cy="10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" name="Picture 257" descr="20080317_soglie2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64" r="19431"/>
            <a:stretch>
              <a:fillRect/>
            </a:stretch>
          </p:blipFill>
          <p:spPr bwMode="auto">
            <a:xfrm>
              <a:off x="7301" y="1524"/>
              <a:ext cx="1319" cy="10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" name="Picture 258" descr="20080316_soglie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64" r="19431"/>
            <a:stretch>
              <a:fillRect/>
            </a:stretch>
          </p:blipFill>
          <p:spPr bwMode="auto">
            <a:xfrm>
              <a:off x="5895" y="1524"/>
              <a:ext cx="1319" cy="10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9" name="Text Box 45"/>
            <p:cNvSpPr txBox="1">
              <a:spLocks noChangeArrowheads="1"/>
            </p:cNvSpPr>
            <p:nvPr/>
          </p:nvSpPr>
          <p:spPr bwMode="auto">
            <a:xfrm>
              <a:off x="6034" y="2568"/>
              <a:ext cx="10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/>
                <a:t>16 March 2008</a:t>
              </a:r>
            </a:p>
          </p:txBody>
        </p:sp>
        <p:sp>
          <p:nvSpPr>
            <p:cNvPr id="360" name="Text Box 45"/>
            <p:cNvSpPr txBox="1">
              <a:spLocks noChangeArrowheads="1"/>
            </p:cNvSpPr>
            <p:nvPr/>
          </p:nvSpPr>
          <p:spPr bwMode="auto">
            <a:xfrm>
              <a:off x="7486" y="2563"/>
              <a:ext cx="1043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/>
                <a:t>17 March 2008</a:t>
              </a:r>
            </a:p>
          </p:txBody>
        </p:sp>
        <p:sp>
          <p:nvSpPr>
            <p:cNvPr id="361" name="Text Box 45"/>
            <p:cNvSpPr txBox="1">
              <a:spLocks noChangeArrowheads="1"/>
            </p:cNvSpPr>
            <p:nvPr/>
          </p:nvSpPr>
          <p:spPr bwMode="auto">
            <a:xfrm>
              <a:off x="7629" y="3790"/>
              <a:ext cx="809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/>
                <a:t>19 March 2008</a:t>
              </a:r>
            </a:p>
          </p:txBody>
        </p:sp>
        <p:sp>
          <p:nvSpPr>
            <p:cNvPr id="362" name="Text Box 45"/>
            <p:cNvSpPr txBox="1">
              <a:spLocks noChangeArrowheads="1"/>
            </p:cNvSpPr>
            <p:nvPr/>
          </p:nvSpPr>
          <p:spPr bwMode="auto">
            <a:xfrm>
              <a:off x="6037" y="3801"/>
              <a:ext cx="1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/>
                <a:t>18 March 2008</a:t>
              </a:r>
            </a:p>
          </p:txBody>
        </p:sp>
      </p:grpSp>
      <p:sp>
        <p:nvSpPr>
          <p:cNvPr id="2" name="Rettangolo 1"/>
          <p:cNvSpPr/>
          <p:nvPr/>
        </p:nvSpPr>
        <p:spPr>
          <a:xfrm>
            <a:off x="0" y="1056293"/>
            <a:ext cx="899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CONFUTATION  (March 15th – April 15th 2008, MSG-SEVIRI 00:00 GMT)</a:t>
            </a:r>
          </a:p>
        </p:txBody>
      </p:sp>
    </p:spTree>
    <p:extLst>
      <p:ext uri="{BB962C8B-B14F-4D97-AF65-F5344CB8AC3E}">
        <p14:creationId xmlns:p14="http://schemas.microsoft.com/office/powerpoint/2010/main" val="195078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Conclusion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62" name="CasellaDiTesto 261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" y="651418"/>
            <a:ext cx="914400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FF"/>
                </a:solidFill>
              </a:rPr>
              <a:t>The availability of long-term historical series of satellite data has fostered the implementation of the RST approach, that has been  applied with satisfactory results to analyze several natural/environmental/man-made hazards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3333FF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FF"/>
                </a:solidFill>
              </a:rPr>
              <a:t>Other applications deal with: </a:t>
            </a:r>
            <a:r>
              <a:rPr lang="en-US" altLang="it-IT" sz="2400" dirty="0">
                <a:solidFill>
                  <a:srgbClr val="3333FF"/>
                </a:solidFill>
              </a:rPr>
              <a:t>Desertification </a:t>
            </a:r>
            <a:r>
              <a:rPr lang="en-US" altLang="it-IT" sz="2400" dirty="0">
                <a:solidFill>
                  <a:srgbClr val="3333FF"/>
                </a:solidFill>
              </a:rPr>
              <a:t>process </a:t>
            </a:r>
            <a:r>
              <a:rPr lang="en-US" altLang="it-IT" sz="2400" dirty="0">
                <a:solidFill>
                  <a:srgbClr val="3333FF"/>
                </a:solidFill>
              </a:rPr>
              <a:t>monitoring, Sand </a:t>
            </a:r>
            <a:r>
              <a:rPr lang="en-US" altLang="it-IT" sz="2400" dirty="0">
                <a:solidFill>
                  <a:srgbClr val="3333FF"/>
                </a:solidFill>
              </a:rPr>
              <a:t>storm </a:t>
            </a:r>
            <a:r>
              <a:rPr lang="en-US" altLang="it-IT" sz="2400" dirty="0" smtClean="0">
                <a:solidFill>
                  <a:srgbClr val="3333FF"/>
                </a:solidFill>
              </a:rPr>
              <a:t>detection, </a:t>
            </a:r>
            <a:r>
              <a:rPr lang="en-US" sz="2400" dirty="0">
                <a:solidFill>
                  <a:srgbClr val="3333FF"/>
                </a:solidFill>
              </a:rPr>
              <a:t>Radio </a:t>
            </a:r>
            <a:r>
              <a:rPr lang="en-US" sz="2400" dirty="0" smtClean="0">
                <a:solidFill>
                  <a:srgbClr val="3333FF"/>
                </a:solidFill>
              </a:rPr>
              <a:t>Frequency </a:t>
            </a:r>
            <a:r>
              <a:rPr lang="en-US" sz="2400" dirty="0">
                <a:solidFill>
                  <a:srgbClr val="3333FF"/>
                </a:solidFill>
              </a:rPr>
              <a:t>Interference S</a:t>
            </a:r>
            <a:r>
              <a:rPr lang="en-US" sz="2400" dirty="0" smtClean="0">
                <a:solidFill>
                  <a:srgbClr val="3333FF"/>
                </a:solidFill>
              </a:rPr>
              <a:t>ources </a:t>
            </a:r>
            <a:r>
              <a:rPr lang="en-US" sz="2400" dirty="0">
                <a:solidFill>
                  <a:srgbClr val="3333FF"/>
                </a:solidFill>
              </a:rPr>
              <a:t>Detection, Pipeline Blasts detection, </a:t>
            </a:r>
            <a:r>
              <a:rPr lang="en-US" altLang="it-IT" sz="2400" dirty="0" smtClean="0">
                <a:solidFill>
                  <a:srgbClr val="3333FF"/>
                </a:solidFill>
              </a:rPr>
              <a:t>Bonfires </a:t>
            </a:r>
            <a:r>
              <a:rPr lang="en-US" altLang="it-IT" sz="2400" dirty="0">
                <a:solidFill>
                  <a:srgbClr val="3333FF"/>
                </a:solidFill>
              </a:rPr>
              <a:t>in refugee </a:t>
            </a:r>
            <a:r>
              <a:rPr lang="en-US" altLang="it-IT" sz="2400" dirty="0">
                <a:solidFill>
                  <a:srgbClr val="3333FF"/>
                </a:solidFill>
              </a:rPr>
              <a:t>camps… </a:t>
            </a:r>
            <a:r>
              <a:rPr lang="en-US" sz="2400" dirty="0">
                <a:solidFill>
                  <a:srgbClr val="3333FF"/>
                </a:solidFill>
              </a:rPr>
              <a:t>  </a:t>
            </a:r>
            <a:endParaRPr lang="it-IT" sz="2400" dirty="0">
              <a:solidFill>
                <a:srgbClr val="3333FF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-2" y="3903345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3333FF"/>
                </a:solidFill>
              </a:rPr>
              <a:t>The </a:t>
            </a:r>
            <a:r>
              <a:rPr lang="en-US" sz="2400" dirty="0" smtClean="0">
                <a:solidFill>
                  <a:srgbClr val="3333FF"/>
                </a:solidFill>
              </a:rPr>
              <a:t>only mandatory requirement for a full implementation of RST is the availability of historical series long enough to produce consistent and reliable reference fields. </a:t>
            </a:r>
            <a:endParaRPr lang="en-US" dirty="0" smtClean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Conclusion</a:t>
            </a:r>
            <a:endParaRPr lang="it-IT" sz="3200" b="1" dirty="0" smtClean="0">
              <a:solidFill>
                <a:srgbClr val="3333FF"/>
              </a:solidFill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62" name="CasellaDiTesto 261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" y="590458"/>
            <a:ext cx="89725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3333FF"/>
                </a:solidFill>
              </a:rPr>
              <a:t>The availability of the </a:t>
            </a:r>
            <a:r>
              <a:rPr lang="en-US" sz="2400" dirty="0">
                <a:solidFill>
                  <a:srgbClr val="3333FF"/>
                </a:solidFill>
              </a:rPr>
              <a:t>direct readout satellite receiving station </a:t>
            </a:r>
            <a:r>
              <a:rPr lang="en-US" sz="2400" dirty="0" smtClean="0">
                <a:solidFill>
                  <a:srgbClr val="3333FF"/>
                </a:solidFill>
              </a:rPr>
              <a:t>plus </a:t>
            </a:r>
            <a:r>
              <a:rPr lang="en-US" sz="2400" b="1" dirty="0" smtClean="0">
                <a:solidFill>
                  <a:srgbClr val="3333FF"/>
                </a:solidFill>
              </a:rPr>
              <a:t>efficient and always updated processing </a:t>
            </a:r>
            <a:r>
              <a:rPr lang="en-US" sz="2400" b="1" dirty="0" err="1" smtClean="0">
                <a:solidFill>
                  <a:srgbClr val="3333FF"/>
                </a:solidFill>
              </a:rPr>
              <a:t>softwares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en-US" sz="2400" dirty="0" smtClean="0">
                <a:solidFill>
                  <a:srgbClr val="3333FF"/>
                </a:solidFill>
              </a:rPr>
              <a:t>allowed </a:t>
            </a:r>
            <a:r>
              <a:rPr lang="en-US" sz="2400" dirty="0">
                <a:solidFill>
                  <a:srgbClr val="3333FF"/>
                </a:solidFill>
              </a:rPr>
              <a:t>us the development of automatic processing chains for real time detection and monitoring of these kind of hazards</a:t>
            </a:r>
            <a:endParaRPr lang="it-IT" sz="2400" dirty="0">
              <a:solidFill>
                <a:srgbClr val="3333FF"/>
              </a:solidFill>
            </a:endParaRPr>
          </a:p>
        </p:txBody>
      </p:sp>
      <p:pic>
        <p:nvPicPr>
          <p:cNvPr id="6" name="Picture 25" descr="80"/>
          <p:cNvPicPr preferRelativeResize="0"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5702" flipH="1">
            <a:off x="2286000" y="2732295"/>
            <a:ext cx="3530600" cy="331788"/>
          </a:xfrm>
          <a:prstGeom prst="rect">
            <a:avLst/>
          </a:prstGeom>
          <a:noFill/>
        </p:spPr>
      </p:pic>
      <p:pic>
        <p:nvPicPr>
          <p:cNvPr id="7" name="Picture 26" descr="e23"/>
          <p:cNvPicPr preferRelativeResize="0"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63" y="2432258"/>
            <a:ext cx="1249362" cy="989012"/>
          </a:xfrm>
          <a:prstGeom prst="rect">
            <a:avLst/>
          </a:prstGeom>
          <a:noFill/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1616075" y="3238708"/>
            <a:ext cx="228123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it-IT" sz="1500" b="1" dirty="0" err="1">
                <a:solidFill>
                  <a:srgbClr val="0000FF"/>
                </a:solidFill>
              </a:rPr>
              <a:t>Pre-processing</a:t>
            </a:r>
            <a:r>
              <a:rPr lang="it-IT" sz="1500" b="1" dirty="0"/>
              <a:t> (</a:t>
            </a:r>
            <a:r>
              <a:rPr lang="it-IT" sz="1500" b="1" dirty="0" err="1"/>
              <a:t>calibration</a:t>
            </a:r>
            <a:r>
              <a:rPr lang="it-IT" sz="1500" b="1" dirty="0"/>
              <a:t>, </a:t>
            </a:r>
            <a:r>
              <a:rPr lang="it-IT" sz="1500" b="1" dirty="0" err="1"/>
              <a:t>navigation</a:t>
            </a:r>
            <a:r>
              <a:rPr lang="it-IT" sz="1500" b="1" dirty="0"/>
              <a:t>,…)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4310063" y="3387933"/>
            <a:ext cx="2090737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it-IT" sz="1500" b="1"/>
              <a:t>Real time </a:t>
            </a:r>
            <a:r>
              <a:rPr lang="it-IT" sz="1500" b="1">
                <a:solidFill>
                  <a:srgbClr val="0000FF"/>
                </a:solidFill>
              </a:rPr>
              <a:t>RST-based processing</a:t>
            </a:r>
          </a:p>
        </p:txBody>
      </p:sp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4" cstate="print"/>
          <a:srcRect r="22107"/>
          <a:stretch>
            <a:fillRect/>
          </a:stretch>
        </p:blipFill>
        <p:spPr bwMode="auto">
          <a:xfrm>
            <a:off x="1974850" y="4411870"/>
            <a:ext cx="25114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AutoShape 38"/>
          <p:cNvSpPr>
            <a:spLocks noChangeArrowheads="1"/>
          </p:cNvSpPr>
          <p:nvPr/>
        </p:nvSpPr>
        <p:spPr bwMode="auto">
          <a:xfrm rot="5400000">
            <a:off x="7226300" y="2941845"/>
            <a:ext cx="1074738" cy="151923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99"/>
              </a:gs>
            </a:gsLst>
            <a:lin ang="5400000" scaled="1"/>
          </a:gradFill>
          <a:ln w="2857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6253163" y="2771983"/>
            <a:ext cx="20796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it-IT" b="1"/>
              <a:t>OUTPUTS</a:t>
            </a:r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4549775" y="4389645"/>
            <a:ext cx="2157413" cy="2011363"/>
            <a:chOff x="3095" y="911"/>
            <a:chExt cx="2332" cy="2575"/>
          </a:xfrm>
        </p:grpSpPr>
        <p:pic>
          <p:nvPicPr>
            <p:cNvPr id="14" name="Picture 14" descr="immagine2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95" y="911"/>
              <a:ext cx="2332" cy="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8"/>
            <p:cNvGrpSpPr>
              <a:grpSpLocks/>
            </p:cNvGrpSpPr>
            <p:nvPr/>
          </p:nvGrpSpPr>
          <p:grpSpPr bwMode="auto">
            <a:xfrm>
              <a:off x="3256" y="2641"/>
              <a:ext cx="2008" cy="510"/>
              <a:chOff x="3220" y="2921"/>
              <a:chExt cx="2008" cy="510"/>
            </a:xfrm>
          </p:grpSpPr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3221" y="2989"/>
                <a:ext cx="144" cy="11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3220" y="3171"/>
                <a:ext cx="143" cy="11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" name="Text Box 21"/>
              <p:cNvSpPr txBox="1">
                <a:spLocks noChangeArrowheads="1"/>
              </p:cNvSpPr>
              <p:nvPr/>
            </p:nvSpPr>
            <p:spPr bwMode="auto">
              <a:xfrm>
                <a:off x="3365" y="2921"/>
                <a:ext cx="1863" cy="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000" b="1"/>
                  <a:t>High intensity hotspots</a:t>
                </a:r>
              </a:p>
            </p:txBody>
          </p:sp>
          <p:sp>
            <p:nvSpPr>
              <p:cNvPr id="19" name="Text Box 22"/>
              <p:cNvSpPr txBox="1">
                <a:spLocks noChangeArrowheads="1"/>
              </p:cNvSpPr>
              <p:nvPr/>
            </p:nvSpPr>
            <p:spPr bwMode="auto">
              <a:xfrm>
                <a:off x="3365" y="3116"/>
                <a:ext cx="1863" cy="3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000" b="1"/>
                  <a:t>Low intensity hotspots</a:t>
                </a:r>
              </a:p>
            </p:txBody>
          </p:sp>
        </p:grpSp>
      </p:grpSp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6807200" y="4384883"/>
            <a:ext cx="2336800" cy="2065337"/>
            <a:chOff x="70" y="1145"/>
            <a:chExt cx="2946" cy="2683"/>
          </a:xfrm>
        </p:grpSpPr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76" y="1152"/>
              <a:ext cx="2940" cy="2676"/>
              <a:chOff x="76" y="1152"/>
              <a:chExt cx="2940" cy="2676"/>
            </a:xfrm>
          </p:grpSpPr>
          <p:pic>
            <p:nvPicPr>
              <p:cNvPr id="23" name="Picture 14" descr="pippo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73169"/>
              <a:stretch>
                <a:fillRect/>
              </a:stretch>
            </p:blipFill>
            <p:spPr bwMode="auto">
              <a:xfrm>
                <a:off x="76" y="3110"/>
                <a:ext cx="2940" cy="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2"/>
              <p:cNvPicPr>
                <a:picLocks noChangeAspect="1" noChangeArrowheads="1" noCrop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1" y="1152"/>
                <a:ext cx="2899" cy="1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70" y="1145"/>
              <a:ext cx="2918" cy="195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25" name="Picture 54"/>
          <p:cNvPicPr>
            <a:picLocks noChangeAspect="1" noChangeArrowheads="1"/>
          </p:cNvPicPr>
          <p:nvPr/>
        </p:nvPicPr>
        <p:blipFill>
          <a:blip r:embed="rId8" cstate="print"/>
          <a:srcRect t="26582" r="39618" b="38747"/>
          <a:stretch>
            <a:fillRect/>
          </a:stretch>
        </p:blipFill>
        <p:spPr bwMode="auto">
          <a:xfrm>
            <a:off x="0" y="4924633"/>
            <a:ext cx="2041525" cy="94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6" name="Picture 5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45425" y="3110120"/>
            <a:ext cx="85566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7" descr="e23"/>
          <p:cNvPicPr preferRelativeResize="0"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913" y="2311608"/>
            <a:ext cx="1249362" cy="989012"/>
          </a:xfrm>
          <a:prstGeom prst="rect">
            <a:avLst/>
          </a:prstGeom>
          <a:noFill/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" y="2920089"/>
            <a:ext cx="703069" cy="703069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5" b="25847"/>
          <a:stretch/>
        </p:blipFill>
        <p:spPr>
          <a:xfrm>
            <a:off x="658579" y="2295240"/>
            <a:ext cx="601623" cy="654956"/>
          </a:xfrm>
          <a:prstGeom prst="rect">
            <a:avLst/>
          </a:prstGeom>
        </p:spPr>
      </p:pic>
      <p:cxnSp>
        <p:nvCxnSpPr>
          <p:cNvPr id="40" name="Connettore 7 39"/>
          <p:cNvCxnSpPr>
            <a:stCxn id="35" idx="2"/>
          </p:cNvCxnSpPr>
          <p:nvPr/>
        </p:nvCxnSpPr>
        <p:spPr>
          <a:xfrm rot="5400000" flipH="1" flipV="1">
            <a:off x="1033611" y="2563175"/>
            <a:ext cx="428583" cy="1691384"/>
          </a:xfrm>
          <a:prstGeom prst="curvedConnector4">
            <a:avLst>
              <a:gd name="adj1" fmla="val -53339"/>
              <a:gd name="adj2" fmla="val 6039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68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asellaDiTesto 59"/>
          <p:cNvSpPr txBox="1"/>
          <p:nvPr/>
        </p:nvSpPr>
        <p:spPr>
          <a:xfrm>
            <a:off x="0" y="4829175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</a:t>
            </a:r>
            <a:r>
              <a:rPr lang="it-IT" sz="3200" i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eodosio.lacava@imaa.cnr.it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447800" y="2129135"/>
            <a:ext cx="65768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THANKS FOR YOUR ATTENTION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3333F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87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asellaDiTesto 4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4362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25513" y="534272"/>
            <a:ext cx="3911958" cy="438150"/>
          </a:xfrm>
        </p:spPr>
        <p:txBody>
          <a:bodyPr/>
          <a:lstStyle/>
          <a:p>
            <a:r>
              <a:rPr lang="it-IT" sz="1800" b="1" dirty="0" smtClean="0">
                <a:solidFill>
                  <a:srgbClr val="3333FF"/>
                </a:solidFill>
                <a:latin typeface="Calibri" pitchFamily="34" charset="0"/>
              </a:rPr>
              <a:t>L&amp;X-band </a:t>
            </a:r>
            <a:r>
              <a:rPr lang="it-IT" sz="1800" b="1" dirty="0" err="1" smtClean="0">
                <a:solidFill>
                  <a:srgbClr val="3333FF"/>
                </a:solidFill>
                <a:latin typeface="Calibri" pitchFamily="34" charset="0"/>
              </a:rPr>
              <a:t>receiving</a:t>
            </a:r>
            <a:r>
              <a:rPr lang="it-IT" sz="1800" b="1" dirty="0" smtClean="0">
                <a:solidFill>
                  <a:srgbClr val="3333FF"/>
                </a:solidFill>
                <a:latin typeface="Calibri" pitchFamily="34" charset="0"/>
              </a:rPr>
              <a:t> station</a:t>
            </a:r>
            <a:endParaRPr lang="it-IT" dirty="0" smtClean="0">
              <a:solidFill>
                <a:srgbClr val="3333FF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it-IT" dirty="0" smtClean="0">
              <a:solidFill>
                <a:srgbClr val="003399"/>
              </a:solidFill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endParaRPr lang="it-IT" dirty="0">
              <a:solidFill>
                <a:srgbClr val="003399"/>
              </a:solidFill>
              <a:latin typeface="Calibri" pitchFamily="34" charset="0"/>
            </a:endParaRPr>
          </a:p>
        </p:txBody>
      </p:sp>
      <p:pic>
        <p:nvPicPr>
          <p:cNvPr id="436232" name="Picture 12" descr="C:\Users\Teo\Desktop\LOGO CNR_IM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5963" y="5900022"/>
            <a:ext cx="8080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3" name="Picture 9"/>
          <p:cNvPicPr>
            <a:picLocks noChangeAspect="1" noChangeArrowheads="1"/>
          </p:cNvPicPr>
          <p:nvPr/>
        </p:nvPicPr>
        <p:blipFill>
          <a:blip r:embed="rId4" cstate="print"/>
          <a:srcRect l="12650" t="17674" r="56839" b="43880"/>
          <a:stretch>
            <a:fillRect/>
          </a:stretch>
        </p:blipFill>
        <p:spPr bwMode="auto">
          <a:xfrm>
            <a:off x="0" y="1008935"/>
            <a:ext cx="2413000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34" name="Picture 10" descr="snapshot2"/>
          <p:cNvPicPr>
            <a:picLocks noChangeAspect="1" noChangeArrowheads="1"/>
          </p:cNvPicPr>
          <p:nvPr/>
        </p:nvPicPr>
        <p:blipFill>
          <a:blip r:embed="rId5" cstate="print"/>
          <a:srcRect l="41124" t="2248" r="2022" b="10393"/>
          <a:stretch>
            <a:fillRect/>
          </a:stretch>
        </p:blipFill>
        <p:spPr bwMode="auto">
          <a:xfrm>
            <a:off x="2451100" y="1080372"/>
            <a:ext cx="2425700" cy="2981325"/>
          </a:xfrm>
          <a:prstGeom prst="rect">
            <a:avLst/>
          </a:prstGeom>
          <a:noFill/>
        </p:spPr>
      </p:pic>
      <p:pic>
        <p:nvPicPr>
          <p:cNvPr id="436235" name="Picture 11" descr="snapshot3"/>
          <p:cNvPicPr>
            <a:picLocks noChangeAspect="1" noChangeArrowheads="1"/>
          </p:cNvPicPr>
          <p:nvPr/>
        </p:nvPicPr>
        <p:blipFill>
          <a:blip r:embed="rId6" cstate="print"/>
          <a:srcRect t="27835" r="2681" b="4897"/>
          <a:stretch>
            <a:fillRect/>
          </a:stretch>
        </p:blipFill>
        <p:spPr bwMode="auto">
          <a:xfrm>
            <a:off x="0" y="3810872"/>
            <a:ext cx="4838700" cy="2921000"/>
          </a:xfrm>
          <a:prstGeom prst="rect">
            <a:avLst/>
          </a:prstGeom>
          <a:noFill/>
        </p:spPr>
      </p:pic>
      <p:pic>
        <p:nvPicPr>
          <p:cNvPr id="436236" name="Picture 12" descr="snapshot2"/>
          <p:cNvPicPr>
            <a:picLocks noChangeAspect="1" noChangeArrowheads="1"/>
          </p:cNvPicPr>
          <p:nvPr/>
        </p:nvPicPr>
        <p:blipFill>
          <a:blip r:embed="rId7" cstate="print"/>
          <a:srcRect r="59550" b="90169"/>
          <a:stretch>
            <a:fillRect/>
          </a:stretch>
        </p:blipFill>
        <p:spPr bwMode="auto">
          <a:xfrm>
            <a:off x="0" y="3374310"/>
            <a:ext cx="2484438" cy="444500"/>
          </a:xfrm>
          <a:prstGeom prst="rect">
            <a:avLst/>
          </a:prstGeom>
          <a:noFill/>
        </p:spPr>
      </p:pic>
      <p:pic>
        <p:nvPicPr>
          <p:cNvPr id="436237" name="Picture 13" descr="msg_dm_animation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363" y="3880722"/>
            <a:ext cx="4211637" cy="2851150"/>
          </a:xfrm>
          <a:prstGeom prst="rect">
            <a:avLst/>
          </a:prstGeom>
          <a:noFill/>
        </p:spPr>
      </p:pic>
      <p:pic>
        <p:nvPicPr>
          <p:cNvPr id="436238" name="Picture 14"/>
          <p:cNvPicPr>
            <a:picLocks noChangeAspect="1" noChangeArrowheads="1"/>
          </p:cNvPicPr>
          <p:nvPr/>
        </p:nvPicPr>
        <p:blipFill>
          <a:blip r:embed="rId9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39" name="Picture 15"/>
          <p:cNvPicPr>
            <a:picLocks noChangeAspect="1" noChangeArrowheads="1"/>
          </p:cNvPicPr>
          <p:nvPr/>
        </p:nvPicPr>
        <p:blipFill>
          <a:blip r:embed="rId10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0" name="Picture 16"/>
          <p:cNvPicPr>
            <a:picLocks noChangeAspect="1" noChangeArrowheads="1"/>
          </p:cNvPicPr>
          <p:nvPr/>
        </p:nvPicPr>
        <p:blipFill>
          <a:blip r:embed="rId11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1" name="Picture 17"/>
          <p:cNvPicPr>
            <a:picLocks noChangeAspect="1" noChangeArrowheads="1"/>
          </p:cNvPicPr>
          <p:nvPr/>
        </p:nvPicPr>
        <p:blipFill>
          <a:blip r:embed="rId12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2" name="Picture 18"/>
          <p:cNvPicPr>
            <a:picLocks noChangeAspect="1" noChangeArrowheads="1"/>
          </p:cNvPicPr>
          <p:nvPr/>
        </p:nvPicPr>
        <p:blipFill>
          <a:blip r:embed="rId13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3" name="Picture 19"/>
          <p:cNvPicPr>
            <a:picLocks noChangeAspect="1" noChangeArrowheads="1"/>
          </p:cNvPicPr>
          <p:nvPr/>
        </p:nvPicPr>
        <p:blipFill>
          <a:blip r:embed="rId14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4" name="Picture 20"/>
          <p:cNvPicPr>
            <a:picLocks noChangeAspect="1" noChangeArrowheads="1"/>
          </p:cNvPicPr>
          <p:nvPr/>
        </p:nvPicPr>
        <p:blipFill>
          <a:blip r:embed="rId14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5" name="Picture 21"/>
          <p:cNvPicPr>
            <a:picLocks noChangeAspect="1" noChangeArrowheads="1"/>
          </p:cNvPicPr>
          <p:nvPr/>
        </p:nvPicPr>
        <p:blipFill>
          <a:blip r:embed="rId15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6" name="Picture 22"/>
          <p:cNvPicPr>
            <a:picLocks noChangeAspect="1" noChangeArrowheads="1"/>
          </p:cNvPicPr>
          <p:nvPr/>
        </p:nvPicPr>
        <p:blipFill>
          <a:blip r:embed="rId16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7" name="Picture 23"/>
          <p:cNvPicPr>
            <a:picLocks noChangeAspect="1" noChangeArrowheads="1"/>
          </p:cNvPicPr>
          <p:nvPr/>
        </p:nvPicPr>
        <p:blipFill>
          <a:blip r:embed="rId17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8" name="Picture 24"/>
          <p:cNvPicPr>
            <a:picLocks noChangeAspect="1" noChangeArrowheads="1"/>
          </p:cNvPicPr>
          <p:nvPr/>
        </p:nvPicPr>
        <p:blipFill>
          <a:blip r:embed="rId18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49" name="Picture 25"/>
          <p:cNvPicPr>
            <a:picLocks noChangeAspect="1" noChangeArrowheads="1"/>
          </p:cNvPicPr>
          <p:nvPr/>
        </p:nvPicPr>
        <p:blipFill>
          <a:blip r:embed="rId18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0" name="Picture 26"/>
          <p:cNvPicPr>
            <a:picLocks noChangeAspect="1" noChangeArrowheads="1"/>
          </p:cNvPicPr>
          <p:nvPr/>
        </p:nvPicPr>
        <p:blipFill>
          <a:blip r:embed="rId19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1" name="Picture 27"/>
          <p:cNvPicPr>
            <a:picLocks noChangeAspect="1" noChangeArrowheads="1"/>
          </p:cNvPicPr>
          <p:nvPr/>
        </p:nvPicPr>
        <p:blipFill>
          <a:blip r:embed="rId20" cstate="print"/>
          <a:srcRect r="10008" b="12514"/>
          <a:stretch>
            <a:fillRect/>
          </a:stretch>
        </p:blipFill>
        <p:spPr bwMode="auto">
          <a:xfrm>
            <a:off x="5076825" y="921622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2" name="Picture 28"/>
          <p:cNvPicPr>
            <a:picLocks noChangeAspect="1" noChangeArrowheads="1"/>
          </p:cNvPicPr>
          <p:nvPr/>
        </p:nvPicPr>
        <p:blipFill>
          <a:blip r:embed="rId21" cstate="print"/>
          <a:srcRect r="10001" b="12500"/>
          <a:stretch>
            <a:fillRect/>
          </a:stretch>
        </p:blipFill>
        <p:spPr bwMode="auto">
          <a:xfrm>
            <a:off x="5076825" y="923210"/>
            <a:ext cx="37084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3" name="Picture 29"/>
          <p:cNvPicPr>
            <a:picLocks noChangeAspect="1" noChangeArrowheads="1"/>
          </p:cNvPicPr>
          <p:nvPr/>
        </p:nvPicPr>
        <p:blipFill>
          <a:blip r:embed="rId9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4" name="Picture 30"/>
          <p:cNvPicPr>
            <a:picLocks noChangeAspect="1" noChangeArrowheads="1"/>
          </p:cNvPicPr>
          <p:nvPr/>
        </p:nvPicPr>
        <p:blipFill>
          <a:blip r:embed="rId10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5" name="Picture 31"/>
          <p:cNvPicPr>
            <a:picLocks noChangeAspect="1" noChangeArrowheads="1"/>
          </p:cNvPicPr>
          <p:nvPr/>
        </p:nvPicPr>
        <p:blipFill>
          <a:blip r:embed="rId11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6" name="Picture 32"/>
          <p:cNvPicPr>
            <a:picLocks noChangeAspect="1" noChangeArrowheads="1"/>
          </p:cNvPicPr>
          <p:nvPr/>
        </p:nvPicPr>
        <p:blipFill>
          <a:blip r:embed="rId12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7" name="Picture 33"/>
          <p:cNvPicPr>
            <a:picLocks noChangeAspect="1" noChangeArrowheads="1"/>
          </p:cNvPicPr>
          <p:nvPr/>
        </p:nvPicPr>
        <p:blipFill>
          <a:blip r:embed="rId13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8" name="Picture 34"/>
          <p:cNvPicPr>
            <a:picLocks noChangeAspect="1" noChangeArrowheads="1"/>
          </p:cNvPicPr>
          <p:nvPr/>
        </p:nvPicPr>
        <p:blipFill>
          <a:blip r:embed="rId14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59" name="Picture 35"/>
          <p:cNvPicPr>
            <a:picLocks noChangeAspect="1" noChangeArrowheads="1"/>
          </p:cNvPicPr>
          <p:nvPr/>
        </p:nvPicPr>
        <p:blipFill>
          <a:blip r:embed="rId14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0" name="Picture 36"/>
          <p:cNvPicPr>
            <a:picLocks noChangeAspect="1" noChangeArrowheads="1"/>
          </p:cNvPicPr>
          <p:nvPr/>
        </p:nvPicPr>
        <p:blipFill>
          <a:blip r:embed="rId15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1" name="Picture 37"/>
          <p:cNvPicPr>
            <a:picLocks noChangeAspect="1" noChangeArrowheads="1"/>
          </p:cNvPicPr>
          <p:nvPr/>
        </p:nvPicPr>
        <p:blipFill>
          <a:blip r:embed="rId16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2" name="Picture 38"/>
          <p:cNvPicPr>
            <a:picLocks noChangeAspect="1" noChangeArrowheads="1"/>
          </p:cNvPicPr>
          <p:nvPr/>
        </p:nvPicPr>
        <p:blipFill>
          <a:blip r:embed="rId17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3" name="Picture 39"/>
          <p:cNvPicPr>
            <a:picLocks noChangeAspect="1" noChangeArrowheads="1"/>
          </p:cNvPicPr>
          <p:nvPr/>
        </p:nvPicPr>
        <p:blipFill>
          <a:blip r:embed="rId18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4" name="Picture 40"/>
          <p:cNvPicPr>
            <a:picLocks noChangeAspect="1" noChangeArrowheads="1"/>
          </p:cNvPicPr>
          <p:nvPr/>
        </p:nvPicPr>
        <p:blipFill>
          <a:blip r:embed="rId18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5" name="Picture 41"/>
          <p:cNvPicPr>
            <a:picLocks noChangeAspect="1" noChangeArrowheads="1"/>
          </p:cNvPicPr>
          <p:nvPr/>
        </p:nvPicPr>
        <p:blipFill>
          <a:blip r:embed="rId19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6" name="Picture 42"/>
          <p:cNvPicPr>
            <a:picLocks noChangeAspect="1" noChangeArrowheads="1"/>
          </p:cNvPicPr>
          <p:nvPr/>
        </p:nvPicPr>
        <p:blipFill>
          <a:blip r:embed="rId20" cstate="print"/>
          <a:srcRect r="10008" b="12514"/>
          <a:stretch>
            <a:fillRect/>
          </a:stretch>
        </p:blipFill>
        <p:spPr bwMode="auto">
          <a:xfrm>
            <a:off x="5076825" y="924797"/>
            <a:ext cx="3706813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6267" name="Picture 43"/>
          <p:cNvPicPr>
            <a:picLocks noChangeAspect="1" noChangeArrowheads="1"/>
          </p:cNvPicPr>
          <p:nvPr/>
        </p:nvPicPr>
        <p:blipFill>
          <a:blip r:embed="rId21" cstate="print"/>
          <a:srcRect r="10001" b="12500"/>
          <a:stretch>
            <a:fillRect/>
          </a:stretch>
        </p:blipFill>
        <p:spPr bwMode="auto">
          <a:xfrm>
            <a:off x="5076825" y="926385"/>
            <a:ext cx="37084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6268" name="Text Box 44"/>
          <p:cNvSpPr txBox="1">
            <a:spLocks noChangeArrowheads="1"/>
          </p:cNvSpPr>
          <p:nvPr/>
        </p:nvSpPr>
        <p:spPr bwMode="auto">
          <a:xfrm>
            <a:off x="5216524" y="510460"/>
            <a:ext cx="2730501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  <a:spcAft>
                <a:spcPct val="50000"/>
              </a:spcAft>
              <a:buSzPct val="80000"/>
              <a:buFont typeface="Symbol" pitchFamily="18" charset="2"/>
              <a:buNone/>
            </a:pPr>
            <a:r>
              <a:rPr lang="it-IT" sz="1800" b="1" dirty="0" smtClean="0">
                <a:solidFill>
                  <a:srgbClr val="3333FF"/>
                </a:solidFill>
                <a:latin typeface="Calibri" pitchFamily="34" charset="0"/>
              </a:rPr>
              <a:t>EUMETCAST System</a:t>
            </a:r>
            <a:endParaRPr lang="it-IT" sz="1800" b="1" dirty="0">
              <a:solidFill>
                <a:srgbClr val="3333FF"/>
              </a:solidFill>
              <a:latin typeface="Calibri" pitchFamily="34" charset="0"/>
            </a:endParaRPr>
          </a:p>
          <a:p>
            <a:endParaRPr lang="it-IT" sz="1800" dirty="0">
              <a:latin typeface="Calibri" pitchFamily="34" charset="0"/>
            </a:endParaRPr>
          </a:p>
        </p:txBody>
      </p:sp>
      <p:pic>
        <p:nvPicPr>
          <p:cNvPr id="436269" name="Picture 45" descr="parabola_1"/>
          <p:cNvPicPr preferRelativeResize="0"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948613" y="1037510"/>
            <a:ext cx="1195387" cy="1195387"/>
          </a:xfrm>
          <a:prstGeom prst="rect">
            <a:avLst/>
          </a:prstGeom>
          <a:noFill/>
        </p:spPr>
      </p:pic>
      <p:sp>
        <p:nvSpPr>
          <p:cNvPr id="47" name="CasellaDiTesto 4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Introduction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Facilities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and data</a:t>
            </a:r>
          </a:p>
        </p:txBody>
      </p:sp>
    </p:spTree>
    <p:extLst>
      <p:ext uri="{BB962C8B-B14F-4D97-AF65-F5344CB8AC3E}">
        <p14:creationId xmlns:p14="http://schemas.microsoft.com/office/powerpoint/2010/main" val="6238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Introduction</a:t>
            </a:r>
            <a:r>
              <a:rPr lang="it-IT" sz="3200" b="1" dirty="0" smtClean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it-IT" sz="3200" b="1" dirty="0" err="1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Facilities</a:t>
            </a:r>
            <a:r>
              <a:rPr lang="it-IT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 and data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15" name="Picture 2" descr="Satel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2775" y="917240"/>
            <a:ext cx="6978650" cy="5327650"/>
          </a:xfrm>
          <a:prstGeom prst="rect">
            <a:avLst/>
          </a:prstGeom>
          <a:noFill/>
        </p:spPr>
      </p:pic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55563" y="5683885"/>
            <a:ext cx="4935537" cy="6207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0" name="Picture 35" descr="Anten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75" y="5748320"/>
            <a:ext cx="244475" cy="319088"/>
          </a:xfrm>
          <a:prstGeom prst="rect">
            <a:avLst/>
          </a:prstGeom>
          <a:noFill/>
        </p:spPr>
      </p:pic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3200400" y="6013433"/>
            <a:ext cx="187166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3600">
            <a:spAutoFit/>
          </a:bodyPr>
          <a:lstStyle/>
          <a:p>
            <a:pPr algn="ctr" eaLnBrk="1" hangingPunct="1"/>
            <a:r>
              <a:rPr lang="en-US" sz="1600" i="1" dirty="0" smtClean="0"/>
              <a:t>Web access</a:t>
            </a:r>
            <a:endParaRPr lang="en-US" sz="1600" i="1" dirty="0"/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1671638" y="6013433"/>
            <a:ext cx="1624484" cy="29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3600">
            <a:spAutoFit/>
          </a:bodyPr>
          <a:lstStyle/>
          <a:p>
            <a:pPr eaLnBrk="1" hangingPunct="1"/>
            <a:r>
              <a:rPr lang="en-US" sz="1600" i="1" dirty="0" smtClean="0"/>
              <a:t>Historical Archive</a:t>
            </a:r>
            <a:endParaRPr lang="en-US" sz="1600" i="1" dirty="0"/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3984307" y="5741582"/>
            <a:ext cx="482600" cy="309562"/>
            <a:chOff x="1777" y="3929"/>
            <a:chExt cx="304" cy="195"/>
          </a:xfrm>
        </p:grpSpPr>
        <p:pic>
          <p:nvPicPr>
            <p:cNvPr id="24" name="Picture 39" descr="network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1" y="3929"/>
              <a:ext cx="290" cy="195"/>
            </a:xfrm>
            <a:prstGeom prst="rect">
              <a:avLst/>
            </a:prstGeom>
            <a:noFill/>
          </p:spPr>
        </p:pic>
        <p:sp>
          <p:nvSpPr>
            <p:cNvPr id="25" name="Text Box 40"/>
            <p:cNvSpPr txBox="1">
              <a:spLocks noChangeAspect="1" noChangeArrowheads="1"/>
            </p:cNvSpPr>
            <p:nvPr/>
          </p:nvSpPr>
          <p:spPr bwMode="auto">
            <a:xfrm>
              <a:off x="1777" y="3952"/>
              <a:ext cx="28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1" dirty="0"/>
                <a:t>Web</a:t>
              </a:r>
            </a:p>
          </p:txBody>
        </p:sp>
      </p:grp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-2706" y="6013433"/>
            <a:ext cx="1669431" cy="29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3600">
            <a:spAutoFit/>
          </a:bodyPr>
          <a:lstStyle/>
          <a:p>
            <a:pPr eaLnBrk="1" hangingPunct="1"/>
            <a:r>
              <a:rPr lang="en-US" sz="1600" i="1" dirty="0" smtClean="0"/>
              <a:t>Direct acquisition</a:t>
            </a:r>
            <a:endParaRPr lang="en-US" sz="1600" i="1" dirty="0"/>
          </a:p>
        </p:txBody>
      </p:sp>
      <p:sp>
        <p:nvSpPr>
          <p:cNvPr id="27" name="AutoShape 42"/>
          <p:cNvSpPr>
            <a:spLocks noChangeAspect="1" noChangeArrowheads="1"/>
          </p:cNvSpPr>
          <p:nvPr/>
        </p:nvSpPr>
        <p:spPr bwMode="auto">
          <a:xfrm>
            <a:off x="2407602" y="5743531"/>
            <a:ext cx="215900" cy="215900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8" name="Group 75"/>
          <p:cNvGrpSpPr>
            <a:grpSpLocks/>
          </p:cNvGrpSpPr>
          <p:nvPr/>
        </p:nvGrpSpPr>
        <p:grpSpPr bwMode="auto">
          <a:xfrm>
            <a:off x="298449" y="1397545"/>
            <a:ext cx="974725" cy="4137026"/>
            <a:chOff x="294" y="1013"/>
            <a:chExt cx="614" cy="2606"/>
          </a:xfrm>
        </p:grpSpPr>
        <p:pic>
          <p:nvPicPr>
            <p:cNvPr id="29" name="Picture 11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" y="2011"/>
              <a:ext cx="220" cy="287"/>
            </a:xfrm>
            <a:prstGeom prst="rect">
              <a:avLst/>
            </a:prstGeom>
            <a:noFill/>
          </p:spPr>
        </p:pic>
        <p:pic>
          <p:nvPicPr>
            <p:cNvPr id="30" name="Picture 12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" y="1679"/>
              <a:ext cx="220" cy="287"/>
            </a:xfrm>
            <a:prstGeom prst="rect">
              <a:avLst/>
            </a:prstGeom>
            <a:noFill/>
          </p:spPr>
        </p:pic>
        <p:pic>
          <p:nvPicPr>
            <p:cNvPr id="31" name="Picture 13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" y="1013"/>
              <a:ext cx="220" cy="287"/>
            </a:xfrm>
            <a:prstGeom prst="rect">
              <a:avLst/>
            </a:prstGeom>
            <a:noFill/>
          </p:spPr>
        </p:pic>
        <p:pic>
          <p:nvPicPr>
            <p:cNvPr id="32" name="Picture 14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" y="1330"/>
              <a:ext cx="220" cy="287"/>
            </a:xfrm>
            <a:prstGeom prst="rect">
              <a:avLst/>
            </a:prstGeom>
            <a:noFill/>
          </p:spPr>
        </p:pic>
        <p:grpSp>
          <p:nvGrpSpPr>
            <p:cNvPr id="33" name="Group 21"/>
            <p:cNvGrpSpPr>
              <a:grpSpLocks/>
            </p:cNvGrpSpPr>
            <p:nvPr/>
          </p:nvGrpSpPr>
          <p:grpSpPr bwMode="auto">
            <a:xfrm>
              <a:off x="521" y="3359"/>
              <a:ext cx="387" cy="260"/>
              <a:chOff x="173" y="975"/>
              <a:chExt cx="387" cy="260"/>
            </a:xfrm>
          </p:grpSpPr>
          <p:pic>
            <p:nvPicPr>
              <p:cNvPr id="42" name="Picture 22" descr="network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3" y="975"/>
                <a:ext cx="387" cy="260"/>
              </a:xfrm>
              <a:prstGeom prst="rect">
                <a:avLst/>
              </a:prstGeom>
              <a:noFill/>
            </p:spPr>
          </p:pic>
          <p:sp>
            <p:nvSpPr>
              <p:cNvPr id="43" name="Text Box 23"/>
              <p:cNvSpPr txBox="1">
                <a:spLocks noChangeArrowheads="1"/>
              </p:cNvSpPr>
              <p:nvPr/>
            </p:nvSpPr>
            <p:spPr bwMode="auto">
              <a:xfrm>
                <a:off x="202" y="997"/>
                <a:ext cx="3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200" b="1" dirty="0"/>
                  <a:t>Web</a:t>
                </a:r>
              </a:p>
            </p:txBody>
          </p:sp>
        </p:grpSp>
        <p:pic>
          <p:nvPicPr>
            <p:cNvPr id="34" name="Picture 27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" y="2323"/>
              <a:ext cx="220" cy="287"/>
            </a:xfrm>
            <a:prstGeom prst="rect">
              <a:avLst/>
            </a:prstGeom>
            <a:noFill/>
          </p:spPr>
        </p:pic>
        <p:sp>
          <p:nvSpPr>
            <p:cNvPr id="35" name="AutoShape 28"/>
            <p:cNvSpPr>
              <a:spLocks noChangeArrowheads="1"/>
            </p:cNvSpPr>
            <p:nvPr/>
          </p:nvSpPr>
          <p:spPr bwMode="auto">
            <a:xfrm>
              <a:off x="294" y="1739"/>
              <a:ext cx="182" cy="182"/>
            </a:xfrm>
            <a:prstGeom prst="can">
              <a:avLst>
                <a:gd name="adj" fmla="val 25000"/>
              </a:avLst>
            </a:prstGeom>
            <a:solidFill>
              <a:srgbClr val="FFCC66">
                <a:alpha val="50000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AutoShape 29"/>
            <p:cNvSpPr>
              <a:spLocks noChangeArrowheads="1"/>
            </p:cNvSpPr>
            <p:nvPr/>
          </p:nvSpPr>
          <p:spPr bwMode="auto">
            <a:xfrm>
              <a:off x="295" y="2056"/>
              <a:ext cx="182" cy="182"/>
            </a:xfrm>
            <a:prstGeom prst="can">
              <a:avLst>
                <a:gd name="adj" fmla="val 25000"/>
              </a:avLst>
            </a:prstGeom>
            <a:solidFill>
              <a:srgbClr val="FFCC66">
                <a:alpha val="50000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AutoShape 30"/>
            <p:cNvSpPr>
              <a:spLocks noChangeArrowheads="1"/>
            </p:cNvSpPr>
            <p:nvPr/>
          </p:nvSpPr>
          <p:spPr bwMode="auto">
            <a:xfrm>
              <a:off x="295" y="2374"/>
              <a:ext cx="182" cy="182"/>
            </a:xfrm>
            <a:prstGeom prst="can">
              <a:avLst>
                <a:gd name="adj" fmla="val 25000"/>
              </a:avLst>
            </a:prstGeom>
            <a:solidFill>
              <a:srgbClr val="FFCC66">
                <a:alpha val="50000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AutoShape 31"/>
            <p:cNvSpPr>
              <a:spLocks noChangeArrowheads="1"/>
            </p:cNvSpPr>
            <p:nvPr/>
          </p:nvSpPr>
          <p:spPr bwMode="auto">
            <a:xfrm>
              <a:off x="295" y="1422"/>
              <a:ext cx="182" cy="182"/>
            </a:xfrm>
            <a:prstGeom prst="can">
              <a:avLst>
                <a:gd name="adj" fmla="val 25000"/>
              </a:avLst>
            </a:prstGeom>
            <a:solidFill>
              <a:srgbClr val="FFCC66">
                <a:alpha val="50000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AutoShape 32"/>
            <p:cNvSpPr>
              <a:spLocks noChangeArrowheads="1"/>
            </p:cNvSpPr>
            <p:nvPr/>
          </p:nvSpPr>
          <p:spPr bwMode="auto">
            <a:xfrm>
              <a:off x="295" y="1104"/>
              <a:ext cx="182" cy="182"/>
            </a:xfrm>
            <a:prstGeom prst="can">
              <a:avLst>
                <a:gd name="adj" fmla="val 25000"/>
              </a:avLst>
            </a:prstGeom>
            <a:solidFill>
              <a:srgbClr val="FFCC66">
                <a:alpha val="50000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40" name="Picture 68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" y="2635"/>
              <a:ext cx="220" cy="287"/>
            </a:xfrm>
            <a:prstGeom prst="rect">
              <a:avLst/>
            </a:prstGeom>
            <a:noFill/>
          </p:spPr>
        </p:pic>
        <p:pic>
          <p:nvPicPr>
            <p:cNvPr id="41" name="Picture 70" descr="Antenn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3" y="2995"/>
              <a:ext cx="220" cy="287"/>
            </a:xfrm>
            <a:prstGeom prst="rect">
              <a:avLst/>
            </a:prstGeom>
            <a:noFill/>
          </p:spPr>
        </p:pic>
      </p:grpSp>
      <p:sp>
        <p:nvSpPr>
          <p:cNvPr id="44" name="Rectangle 6"/>
          <p:cNvSpPr txBox="1">
            <a:spLocks noChangeArrowheads="1"/>
          </p:cNvSpPr>
          <p:nvPr/>
        </p:nvSpPr>
        <p:spPr>
          <a:xfrm>
            <a:off x="1016953" y="719383"/>
            <a:ext cx="7424737" cy="53403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20000"/>
              </a:lnSpc>
              <a:buFont typeface="Marlett" pitchFamily="2" charset="2"/>
              <a:buNone/>
            </a:pPr>
            <a:endParaRPr lang="it-IT" sz="1400" smtClean="0"/>
          </a:p>
          <a:p>
            <a:pPr lvl="1">
              <a:lnSpc>
                <a:spcPct val="220000"/>
              </a:lnSpc>
              <a:buFont typeface="Marlett" pitchFamily="2" charset="2"/>
              <a:buNone/>
            </a:pPr>
            <a:r>
              <a:rPr lang="it-IT" sz="1400" smtClean="0"/>
              <a:t>EOS – Terra&amp;Aqua</a:t>
            </a:r>
          </a:p>
          <a:p>
            <a:pPr lvl="1">
              <a:lnSpc>
                <a:spcPct val="220000"/>
              </a:lnSpc>
              <a:buFont typeface="Marlett" pitchFamily="2" charset="2"/>
              <a:buNone/>
            </a:pPr>
            <a:r>
              <a:rPr lang="it-IT" sz="1400" smtClean="0"/>
              <a:t>NOAA-POES</a:t>
            </a:r>
          </a:p>
          <a:p>
            <a:pPr lvl="1">
              <a:lnSpc>
                <a:spcPct val="220000"/>
              </a:lnSpc>
              <a:buFont typeface="Marlett" pitchFamily="2" charset="2"/>
              <a:buNone/>
            </a:pPr>
            <a:r>
              <a:rPr lang="it-IT" sz="1400" smtClean="0"/>
              <a:t>Meteosat</a:t>
            </a:r>
          </a:p>
          <a:p>
            <a:pPr lvl="1">
              <a:lnSpc>
                <a:spcPct val="220000"/>
              </a:lnSpc>
              <a:buFont typeface="Marlett" pitchFamily="2" charset="2"/>
              <a:buNone/>
            </a:pPr>
            <a:r>
              <a:rPr lang="it-IT" sz="1400" smtClean="0"/>
              <a:t>MSG</a:t>
            </a:r>
          </a:p>
          <a:p>
            <a:pPr lvl="1">
              <a:lnSpc>
                <a:spcPct val="220000"/>
              </a:lnSpc>
              <a:buFont typeface="Marlett" pitchFamily="2" charset="2"/>
              <a:buNone/>
            </a:pPr>
            <a:r>
              <a:rPr lang="it-IT" sz="1400" smtClean="0"/>
              <a:t>METOP-A&amp;B&amp;C</a:t>
            </a:r>
          </a:p>
          <a:p>
            <a:pPr lvl="1">
              <a:lnSpc>
                <a:spcPct val="220000"/>
              </a:lnSpc>
              <a:buFont typeface="Calibri" pitchFamily="34" charset="0"/>
              <a:buNone/>
            </a:pPr>
            <a:r>
              <a:rPr lang="it-IT" sz="1400" smtClean="0"/>
              <a:t>SNPP&amp;JPSS</a:t>
            </a:r>
          </a:p>
          <a:p>
            <a:pPr lvl="1">
              <a:lnSpc>
                <a:spcPct val="220000"/>
              </a:lnSpc>
              <a:buFont typeface="Calibri" pitchFamily="34" charset="0"/>
              <a:buNone/>
            </a:pPr>
            <a:r>
              <a:rPr lang="it-IT" sz="1400" smtClean="0"/>
              <a:t>Foreign (GOES, MTSAT, etc)</a:t>
            </a:r>
          </a:p>
          <a:p>
            <a:pPr lvl="1">
              <a:lnSpc>
                <a:spcPct val="220000"/>
              </a:lnSpc>
              <a:buFont typeface="Calibri" pitchFamily="34" charset="0"/>
              <a:buNone/>
            </a:pPr>
            <a:r>
              <a:rPr lang="it-IT" sz="1400" smtClean="0"/>
              <a:t>Other (Landsat, Sentinel)</a:t>
            </a:r>
            <a:endParaRPr lang="it-IT" sz="1400" dirty="0"/>
          </a:p>
        </p:txBody>
      </p:sp>
      <p:sp>
        <p:nvSpPr>
          <p:cNvPr id="45" name="AutoShape 30"/>
          <p:cNvSpPr>
            <a:spLocks noChangeArrowheads="1"/>
          </p:cNvSpPr>
          <p:nvPr/>
        </p:nvSpPr>
        <p:spPr bwMode="auto">
          <a:xfrm>
            <a:off x="305897" y="4086678"/>
            <a:ext cx="288925" cy="288925"/>
          </a:xfrm>
          <a:prstGeom prst="can">
            <a:avLst>
              <a:gd name="adj" fmla="val 25000"/>
            </a:avLst>
          </a:prstGeom>
          <a:solidFill>
            <a:srgbClr val="FFCC66">
              <a:alpha val="50000"/>
            </a:srgb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6" name="Text Box 74"/>
          <p:cNvSpPr txBox="1">
            <a:spLocks noChangeArrowheads="1"/>
          </p:cNvSpPr>
          <p:nvPr/>
        </p:nvSpPr>
        <p:spPr bwMode="auto">
          <a:xfrm>
            <a:off x="3559313" y="2297881"/>
            <a:ext cx="375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200" b="1" i="1" dirty="0" err="1" smtClean="0">
                <a:latin typeface="Calibri" pitchFamily="34" charset="0"/>
              </a:rPr>
              <a:t>Present</a:t>
            </a:r>
            <a:r>
              <a:rPr lang="it-IT" sz="2200" b="1" i="1" dirty="0" smtClean="0">
                <a:latin typeface="Calibri" pitchFamily="34" charset="0"/>
              </a:rPr>
              <a:t> </a:t>
            </a:r>
            <a:r>
              <a:rPr lang="it-IT" sz="2200" b="1" i="1" dirty="0" err="1" smtClean="0">
                <a:latin typeface="Calibri" pitchFamily="34" charset="0"/>
              </a:rPr>
              <a:t>storage</a:t>
            </a:r>
            <a:r>
              <a:rPr lang="it-IT" sz="2200" b="1" i="1" dirty="0" smtClean="0">
                <a:latin typeface="Calibri" pitchFamily="34" charset="0"/>
              </a:rPr>
              <a:t> </a:t>
            </a:r>
            <a:r>
              <a:rPr lang="it-IT" sz="2200" b="1" i="1" dirty="0" err="1" smtClean="0">
                <a:latin typeface="Calibri" pitchFamily="34" charset="0"/>
              </a:rPr>
              <a:t>capacity</a:t>
            </a:r>
            <a:r>
              <a:rPr lang="it-IT" sz="2200" b="1" i="1" dirty="0" smtClean="0">
                <a:latin typeface="Calibri" pitchFamily="34" charset="0"/>
              </a:rPr>
              <a:t> ~ 200 </a:t>
            </a:r>
            <a:r>
              <a:rPr lang="it-IT" sz="2200" b="1" i="1" dirty="0" err="1">
                <a:latin typeface="Calibri" pitchFamily="34" charset="0"/>
              </a:rPr>
              <a:t>Terabytes</a:t>
            </a:r>
            <a:r>
              <a:rPr lang="it-IT" sz="2200" b="1" i="1" dirty="0">
                <a:latin typeface="Calibri" pitchFamily="34" charset="0"/>
              </a:rPr>
              <a:t> (</a:t>
            </a:r>
            <a:r>
              <a:rPr lang="it-IT" sz="2200" b="1" i="1" dirty="0" smtClean="0">
                <a:latin typeface="Calibri" pitchFamily="34" charset="0"/>
              </a:rPr>
              <a:t>170 </a:t>
            </a:r>
            <a:r>
              <a:rPr lang="it-IT" sz="2200" b="1" i="1" dirty="0">
                <a:latin typeface="Calibri" pitchFamily="34" charset="0"/>
              </a:rPr>
              <a:t>TB on </a:t>
            </a:r>
            <a:r>
              <a:rPr lang="it-IT" sz="2200" b="1" i="1" dirty="0" err="1">
                <a:latin typeface="Calibri" pitchFamily="34" charset="0"/>
              </a:rPr>
              <a:t>Line</a:t>
            </a:r>
            <a:r>
              <a:rPr lang="it-IT" sz="2200" b="1" i="1" dirty="0">
                <a:latin typeface="Calibri" pitchFamily="34" charset="0"/>
              </a:rPr>
              <a:t>)</a:t>
            </a:r>
            <a:endParaRPr lang="en-US" sz="2200" i="1" dirty="0">
              <a:latin typeface="Calibri" pitchFamily="34" charset="0"/>
            </a:endParaRPr>
          </a:p>
        </p:txBody>
      </p:sp>
      <p:pic>
        <p:nvPicPr>
          <p:cNvPr id="47" name="Picture 71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4661" y="3132557"/>
            <a:ext cx="1294427" cy="187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72" descr="1"/>
          <p:cNvPicPr>
            <a:picLocks noChangeAspect="1" noChangeArrowheads="1"/>
          </p:cNvPicPr>
          <p:nvPr/>
        </p:nvPicPr>
        <p:blipFill>
          <a:blip r:embed="rId7" cstate="print"/>
          <a:srcRect r="14192"/>
          <a:stretch>
            <a:fillRect/>
          </a:stretch>
        </p:blipFill>
        <p:spPr bwMode="auto">
          <a:xfrm>
            <a:off x="5961112" y="3169428"/>
            <a:ext cx="1095989" cy="185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66"/>
          <p:cNvGrpSpPr>
            <a:grpSpLocks/>
          </p:cNvGrpSpPr>
          <p:nvPr/>
        </p:nvGrpSpPr>
        <p:grpSpPr bwMode="auto">
          <a:xfrm>
            <a:off x="4880847" y="3272667"/>
            <a:ext cx="1069759" cy="1624432"/>
            <a:chOff x="3281" y="3072"/>
            <a:chExt cx="1203" cy="1064"/>
          </a:xfrm>
        </p:grpSpPr>
        <p:graphicFrame>
          <p:nvGraphicFramePr>
            <p:cNvPr id="50" name="Object 67"/>
            <p:cNvGraphicFramePr>
              <a:graphicFrameLocks noChangeAspect="1"/>
            </p:cNvGraphicFramePr>
            <p:nvPr/>
          </p:nvGraphicFramePr>
          <p:xfrm>
            <a:off x="3281" y="3072"/>
            <a:ext cx="444" cy="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9" name="ClipArt" r:id="rId8" imgW="2228571" imgH="3853968" progId="">
                    <p:embed/>
                  </p:oleObj>
                </mc:Choice>
                <mc:Fallback>
                  <p:oleObj name="ClipArt" r:id="rId8" imgW="2228571" imgH="38539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1" y="3072"/>
                          <a:ext cx="444" cy="6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68"/>
            <p:cNvGraphicFramePr>
              <a:graphicFrameLocks noChangeAspect="1"/>
            </p:cNvGraphicFramePr>
            <p:nvPr/>
          </p:nvGraphicFramePr>
          <p:xfrm>
            <a:off x="3592" y="3130"/>
            <a:ext cx="519" cy="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0" name="ClipArt" r:id="rId10" imgW="2228571" imgH="3853968" progId="">
                    <p:embed/>
                  </p:oleObj>
                </mc:Choice>
                <mc:Fallback>
                  <p:oleObj name="ClipArt" r:id="rId10" imgW="2228571" imgH="38539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2" y="3130"/>
                          <a:ext cx="519" cy="81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69"/>
            <p:cNvGraphicFramePr>
              <a:graphicFrameLocks noChangeAspect="1"/>
            </p:cNvGraphicFramePr>
            <p:nvPr/>
          </p:nvGraphicFramePr>
          <p:xfrm>
            <a:off x="3892" y="3206"/>
            <a:ext cx="592" cy="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1" name="ClipArt" r:id="rId11" imgW="2228571" imgH="3853968" progId="">
                    <p:embed/>
                  </p:oleObj>
                </mc:Choice>
                <mc:Fallback>
                  <p:oleObj name="ClipArt" r:id="rId11" imgW="2228571" imgH="385396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2" y="3206"/>
                          <a:ext cx="592" cy="9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540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The Robust Satellite Techniques (RST) approach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004303" y="2210279"/>
            <a:ext cx="6047337" cy="2479413"/>
          </a:xfrm>
          <a:prstGeom prst="rect">
            <a:avLst/>
          </a:prstGeom>
          <a:solidFill>
            <a:srgbClr val="000000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9" name="Connettore 2 28"/>
          <p:cNvCxnSpPr/>
          <p:nvPr/>
        </p:nvCxnSpPr>
        <p:spPr>
          <a:xfrm flipV="1">
            <a:off x="2984994" y="2211588"/>
            <a:ext cx="0" cy="249745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30" name="Connettore 2 29"/>
          <p:cNvCxnSpPr/>
          <p:nvPr/>
        </p:nvCxnSpPr>
        <p:spPr>
          <a:xfrm>
            <a:off x="2984994" y="4709043"/>
            <a:ext cx="6047337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31" name="Connettore 1 30"/>
          <p:cNvCxnSpPr/>
          <p:nvPr/>
        </p:nvCxnSpPr>
        <p:spPr>
          <a:xfrm>
            <a:off x="2924521" y="4164782"/>
            <a:ext cx="6107811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dash"/>
          </a:ln>
          <a:effectLst/>
        </p:spPr>
      </p:cxnSp>
      <p:cxnSp>
        <p:nvCxnSpPr>
          <p:cNvPr id="32" name="Connettore 1 31"/>
          <p:cNvCxnSpPr/>
          <p:nvPr/>
        </p:nvCxnSpPr>
        <p:spPr>
          <a:xfrm>
            <a:off x="2924521" y="3439100"/>
            <a:ext cx="6107811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dash"/>
          </a:ln>
          <a:effectLst/>
        </p:spPr>
      </p:cxnSp>
      <p:sp>
        <p:nvSpPr>
          <p:cNvPr id="33" name="Figura a mano libera 32"/>
          <p:cNvSpPr/>
          <p:nvPr/>
        </p:nvSpPr>
        <p:spPr>
          <a:xfrm>
            <a:off x="2995131" y="3272529"/>
            <a:ext cx="5209613" cy="1021856"/>
          </a:xfrm>
          <a:custGeom>
            <a:avLst/>
            <a:gdLst>
              <a:gd name="connsiteX0" fmla="*/ 0 w 6203289"/>
              <a:gd name="connsiteY0" fmla="*/ 887577 h 1216761"/>
              <a:gd name="connsiteX1" fmla="*/ 263347 w 6203289"/>
              <a:gd name="connsiteY1" fmla="*/ 470611 h 1216761"/>
              <a:gd name="connsiteX2" fmla="*/ 651053 w 6203289"/>
              <a:gd name="connsiteY2" fmla="*/ 602284 h 1216761"/>
              <a:gd name="connsiteX3" fmla="*/ 1009497 w 6203289"/>
              <a:gd name="connsiteY3" fmla="*/ 60959 h 1216761"/>
              <a:gd name="connsiteX4" fmla="*/ 1236269 w 6203289"/>
              <a:gd name="connsiteY4" fmla="*/ 360883 h 1216761"/>
              <a:gd name="connsiteX5" fmla="*/ 1631289 w 6203289"/>
              <a:gd name="connsiteY5" fmla="*/ 229209 h 1216761"/>
              <a:gd name="connsiteX6" fmla="*/ 1916582 w 6203289"/>
              <a:gd name="connsiteY6" fmla="*/ 697382 h 1216761"/>
              <a:gd name="connsiteX7" fmla="*/ 2201875 w 6203289"/>
              <a:gd name="connsiteY7" fmla="*/ 638860 h 1216761"/>
              <a:gd name="connsiteX8" fmla="*/ 2582265 w 6203289"/>
              <a:gd name="connsiteY8" fmla="*/ 1033881 h 1216761"/>
              <a:gd name="connsiteX9" fmla="*/ 2889504 w 6203289"/>
              <a:gd name="connsiteY9" fmla="*/ 587654 h 1216761"/>
              <a:gd name="connsiteX10" fmla="*/ 3211373 w 6203289"/>
              <a:gd name="connsiteY10" fmla="*/ 872947 h 1216761"/>
              <a:gd name="connsiteX11" fmla="*/ 3752697 w 6203289"/>
              <a:gd name="connsiteY11" fmla="*/ 316991 h 1216761"/>
              <a:gd name="connsiteX12" fmla="*/ 4067251 w 6203289"/>
              <a:gd name="connsiteY12" fmla="*/ 675436 h 1216761"/>
              <a:gd name="connsiteX13" fmla="*/ 4367174 w 6203289"/>
              <a:gd name="connsiteY13" fmla="*/ 543763 h 1216761"/>
              <a:gd name="connsiteX14" fmla="*/ 4703673 w 6203289"/>
              <a:gd name="connsiteY14" fmla="*/ 1194815 h 1216761"/>
              <a:gd name="connsiteX15" fmla="*/ 4959705 w 6203289"/>
              <a:gd name="connsiteY15" fmla="*/ 675436 h 1216761"/>
              <a:gd name="connsiteX16" fmla="*/ 5142585 w 6203289"/>
              <a:gd name="connsiteY16" fmla="*/ 624230 h 1216761"/>
              <a:gd name="connsiteX17" fmla="*/ 5486400 w 6203289"/>
              <a:gd name="connsiteY17" fmla="*/ 31699 h 1216761"/>
              <a:gd name="connsiteX18" fmla="*/ 5932627 w 6203289"/>
              <a:gd name="connsiteY18" fmla="*/ 814425 h 1216761"/>
              <a:gd name="connsiteX19" fmla="*/ 6203289 w 6203289"/>
              <a:gd name="connsiteY19" fmla="*/ 733958 h 121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3289" h="1216761">
                <a:moveTo>
                  <a:pt x="0" y="887577"/>
                </a:moveTo>
                <a:cubicBezTo>
                  <a:pt x="77419" y="702868"/>
                  <a:pt x="154838" y="518160"/>
                  <a:pt x="263347" y="470611"/>
                </a:cubicBezTo>
                <a:cubicBezTo>
                  <a:pt x="371856" y="423062"/>
                  <a:pt x="526695" y="670559"/>
                  <a:pt x="651053" y="602284"/>
                </a:cubicBezTo>
                <a:cubicBezTo>
                  <a:pt x="775411" y="534009"/>
                  <a:pt x="911961" y="101192"/>
                  <a:pt x="1009497" y="60959"/>
                </a:cubicBezTo>
                <a:cubicBezTo>
                  <a:pt x="1107033" y="20726"/>
                  <a:pt x="1132637" y="332841"/>
                  <a:pt x="1236269" y="360883"/>
                </a:cubicBezTo>
                <a:cubicBezTo>
                  <a:pt x="1339901" y="388925"/>
                  <a:pt x="1517903" y="173126"/>
                  <a:pt x="1631289" y="229209"/>
                </a:cubicBezTo>
                <a:cubicBezTo>
                  <a:pt x="1744675" y="285292"/>
                  <a:pt x="1821484" y="629107"/>
                  <a:pt x="1916582" y="697382"/>
                </a:cubicBezTo>
                <a:cubicBezTo>
                  <a:pt x="2011680" y="765657"/>
                  <a:pt x="2090928" y="582777"/>
                  <a:pt x="2201875" y="638860"/>
                </a:cubicBezTo>
                <a:cubicBezTo>
                  <a:pt x="2312822" y="694943"/>
                  <a:pt x="2467660" y="1042415"/>
                  <a:pt x="2582265" y="1033881"/>
                </a:cubicBezTo>
                <a:cubicBezTo>
                  <a:pt x="2696870" y="1025347"/>
                  <a:pt x="2784653" y="614476"/>
                  <a:pt x="2889504" y="587654"/>
                </a:cubicBezTo>
                <a:cubicBezTo>
                  <a:pt x="2994355" y="560832"/>
                  <a:pt x="3067508" y="918058"/>
                  <a:pt x="3211373" y="872947"/>
                </a:cubicBezTo>
                <a:cubicBezTo>
                  <a:pt x="3355239" y="827837"/>
                  <a:pt x="3610051" y="349909"/>
                  <a:pt x="3752697" y="316991"/>
                </a:cubicBezTo>
                <a:cubicBezTo>
                  <a:pt x="3895343" y="284073"/>
                  <a:pt x="3964838" y="637641"/>
                  <a:pt x="4067251" y="675436"/>
                </a:cubicBezTo>
                <a:cubicBezTo>
                  <a:pt x="4169664" y="713231"/>
                  <a:pt x="4261104" y="457200"/>
                  <a:pt x="4367174" y="543763"/>
                </a:cubicBezTo>
                <a:cubicBezTo>
                  <a:pt x="4473244" y="630326"/>
                  <a:pt x="4604918" y="1172869"/>
                  <a:pt x="4703673" y="1194815"/>
                </a:cubicBezTo>
                <a:cubicBezTo>
                  <a:pt x="4802428" y="1216761"/>
                  <a:pt x="4886553" y="770534"/>
                  <a:pt x="4959705" y="675436"/>
                </a:cubicBezTo>
                <a:cubicBezTo>
                  <a:pt x="5032857" y="580339"/>
                  <a:pt x="5054803" y="731519"/>
                  <a:pt x="5142585" y="624230"/>
                </a:cubicBezTo>
                <a:cubicBezTo>
                  <a:pt x="5230367" y="516941"/>
                  <a:pt x="5354726" y="0"/>
                  <a:pt x="5486400" y="31699"/>
                </a:cubicBezTo>
                <a:cubicBezTo>
                  <a:pt x="5618074" y="63398"/>
                  <a:pt x="5813146" y="697382"/>
                  <a:pt x="5932627" y="814425"/>
                </a:cubicBezTo>
                <a:cubicBezTo>
                  <a:pt x="6052109" y="931468"/>
                  <a:pt x="6127699" y="832713"/>
                  <a:pt x="6203289" y="733958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Freccia in giù 33"/>
          <p:cNvSpPr/>
          <p:nvPr/>
        </p:nvSpPr>
        <p:spPr>
          <a:xfrm>
            <a:off x="3771148" y="2834365"/>
            <a:ext cx="120947" cy="362841"/>
          </a:xfrm>
          <a:prstGeom prst="downArrow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Freccia in giù 34"/>
          <p:cNvSpPr/>
          <p:nvPr/>
        </p:nvSpPr>
        <p:spPr>
          <a:xfrm>
            <a:off x="7520497" y="2834365"/>
            <a:ext cx="120947" cy="362841"/>
          </a:xfrm>
          <a:prstGeom prst="downArrow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Freccia in giù 35"/>
          <p:cNvSpPr/>
          <p:nvPr/>
        </p:nvSpPr>
        <p:spPr>
          <a:xfrm flipV="1">
            <a:off x="6915763" y="4406676"/>
            <a:ext cx="120947" cy="362841"/>
          </a:xfrm>
          <a:prstGeom prst="downArrow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678249" y="2713418"/>
            <a:ext cx="2056095" cy="28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000000"/>
                </a:solidFill>
                <a:latin typeface="Arial"/>
                <a:cs typeface="Arial"/>
              </a:rPr>
              <a:t>anomalies</a:t>
            </a:r>
            <a:r>
              <a:rPr lang="it-IT" sz="1600" b="1" dirty="0">
                <a:solidFill>
                  <a:srgbClr val="000000"/>
                </a:solidFill>
                <a:latin typeface="Arial"/>
                <a:cs typeface="Arial"/>
              </a:rPr>
              <a:t> ?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7816632" y="3121954"/>
            <a:ext cx="14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Max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threshold</a:t>
            </a:r>
            <a:endParaRPr lang="it-IT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464402" y="4660668"/>
            <a:ext cx="1451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endParaRPr lang="it-IT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7816632" y="4137512"/>
            <a:ext cx="2056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0000"/>
                </a:solidFill>
                <a:latin typeface="Arial"/>
                <a:cs typeface="Arial"/>
              </a:rPr>
              <a:t>Min</a:t>
            </a:r>
            <a:r>
              <a:rPr lang="it-IT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/>
                <a:cs typeface="Arial"/>
              </a:rPr>
              <a:t>threshold</a:t>
            </a:r>
            <a:endParaRPr lang="it-IT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240472" y="592246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3333FF"/>
                </a:solidFill>
                <a:latin typeface="Arial"/>
                <a:cs typeface="Arial"/>
              </a:rPr>
              <a:t>Fixed</a:t>
            </a:r>
            <a:r>
              <a:rPr lang="it-IT" sz="2000" b="1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3333FF"/>
                </a:solidFill>
                <a:latin typeface="Arial"/>
                <a:cs typeface="Arial"/>
              </a:rPr>
              <a:t>threshold</a:t>
            </a:r>
            <a:r>
              <a:rPr lang="it-IT" sz="2000" b="1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3333FF"/>
                </a:solidFill>
                <a:latin typeface="Arial"/>
                <a:cs typeface="Arial"/>
              </a:rPr>
              <a:t>approach</a:t>
            </a:r>
            <a:endParaRPr lang="it-IT" sz="2000" b="1" dirty="0"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57908" y="767305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b="1" i="1" dirty="0" err="1" smtClean="0">
                <a:solidFill>
                  <a:srgbClr val="3333FF"/>
                </a:solidFill>
                <a:cs typeface="Arial" pitchFamily="34" charset="0"/>
              </a:rPr>
              <a:t>What</a:t>
            </a:r>
            <a:r>
              <a:rPr lang="it-IT" b="1" i="1" dirty="0" smtClean="0">
                <a:solidFill>
                  <a:srgbClr val="3333FF"/>
                </a:solidFill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cs typeface="Arial" pitchFamily="34" charset="0"/>
              </a:rPr>
              <a:t>does</a:t>
            </a:r>
            <a:r>
              <a:rPr lang="it-IT" b="1" i="1" dirty="0" smtClean="0">
                <a:solidFill>
                  <a:srgbClr val="3333FF"/>
                </a:solidFill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cs typeface="Arial" pitchFamily="34" charset="0"/>
              </a:rPr>
              <a:t>anomaly</a:t>
            </a:r>
            <a:r>
              <a:rPr lang="it-IT" b="1" i="1" dirty="0" smtClean="0">
                <a:solidFill>
                  <a:srgbClr val="3333FF"/>
                </a:solidFill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cs typeface="Arial" pitchFamily="34" charset="0"/>
              </a:rPr>
              <a:t>mean</a:t>
            </a:r>
            <a:r>
              <a:rPr lang="it-IT" b="1" i="1" dirty="0" smtClean="0">
                <a:solidFill>
                  <a:srgbClr val="3333FF"/>
                </a:solidFill>
                <a:cs typeface="Arial" pitchFamily="34" charset="0"/>
              </a:rPr>
              <a:t>?</a:t>
            </a:r>
            <a:endParaRPr lang="it-IT" sz="2000" b="1" i="1" dirty="0">
              <a:solidFill>
                <a:srgbClr val="3333FF"/>
              </a:solidFill>
              <a:cs typeface="Arial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" y="3498391"/>
            <a:ext cx="2917982" cy="2890258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 rot="16200000">
            <a:off x="1615215" y="3237248"/>
            <a:ext cx="2308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>
                <a:solidFill>
                  <a:srgbClr val="000000"/>
                </a:solidFill>
                <a:latin typeface="Arial"/>
                <a:cs typeface="Arial"/>
              </a:rPr>
              <a:t>Signal</a:t>
            </a:r>
            <a:r>
              <a:rPr lang="it-IT" sz="1600" b="1" dirty="0" smtClean="0">
                <a:solidFill>
                  <a:srgbClr val="000000"/>
                </a:solidFill>
                <a:latin typeface="Arial"/>
                <a:cs typeface="Arial"/>
              </a:rPr>
              <a:t> V </a:t>
            </a:r>
            <a:r>
              <a:rPr lang="it-IT" sz="1600" b="1" dirty="0" err="1" smtClean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it-IT" sz="1600" b="1" dirty="0" smtClean="0">
                <a:solidFill>
                  <a:srgbClr val="000000"/>
                </a:solidFill>
                <a:latin typeface="Arial"/>
                <a:cs typeface="Arial"/>
              </a:rPr>
              <a:t> pixel (</a:t>
            </a:r>
            <a:r>
              <a:rPr lang="it-IT" sz="1600" b="1" dirty="0" err="1" smtClean="0">
                <a:solidFill>
                  <a:srgbClr val="000000"/>
                </a:solidFill>
                <a:latin typeface="Arial"/>
                <a:cs typeface="Arial"/>
              </a:rPr>
              <a:t>x,y</a:t>
            </a:r>
            <a:r>
              <a:rPr lang="it-IT" sz="1600" b="1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it-IT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2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/>
      <p:bldP spid="39" grpId="0"/>
      <p:bldP spid="41" grpId="0"/>
      <p:bldP spid="4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The Robust Satellite Techniques (RST) approach</a:t>
            </a:r>
          </a:p>
        </p:txBody>
      </p:sp>
      <p:grpSp>
        <p:nvGrpSpPr>
          <p:cNvPr id="74" name="Gruppo 73"/>
          <p:cNvGrpSpPr/>
          <p:nvPr/>
        </p:nvGrpSpPr>
        <p:grpSpPr>
          <a:xfrm>
            <a:off x="107504" y="1340768"/>
            <a:ext cx="8712968" cy="2304256"/>
            <a:chOff x="107504" y="483518"/>
            <a:chExt cx="8712968" cy="2304256"/>
          </a:xfrm>
        </p:grpSpPr>
        <p:sp>
          <p:nvSpPr>
            <p:cNvPr id="75" name="Rettangolo 74"/>
            <p:cNvSpPr/>
            <p:nvPr/>
          </p:nvSpPr>
          <p:spPr>
            <a:xfrm>
              <a:off x="2267744" y="555526"/>
              <a:ext cx="6552728" cy="1944216"/>
            </a:xfrm>
            <a:prstGeom prst="rect">
              <a:avLst/>
            </a:prstGeom>
            <a:solidFill>
              <a:srgbClr val="00000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76" name="Connettore 2 75"/>
            <p:cNvCxnSpPr/>
            <p:nvPr/>
          </p:nvCxnSpPr>
          <p:spPr>
            <a:xfrm flipV="1">
              <a:off x="2267744" y="555526"/>
              <a:ext cx="0" cy="1944216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77" name="Connettore 2 76"/>
            <p:cNvCxnSpPr/>
            <p:nvPr/>
          </p:nvCxnSpPr>
          <p:spPr>
            <a:xfrm>
              <a:off x="2267744" y="2499742"/>
              <a:ext cx="655272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78" name="Connettore 1 77"/>
            <p:cNvCxnSpPr/>
            <p:nvPr/>
          </p:nvCxnSpPr>
          <p:spPr>
            <a:xfrm>
              <a:off x="2195736" y="2046209"/>
              <a:ext cx="6624736" cy="21485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79" name="Figura a mano libera 78"/>
            <p:cNvSpPr/>
            <p:nvPr/>
          </p:nvSpPr>
          <p:spPr>
            <a:xfrm>
              <a:off x="2279813" y="1149271"/>
              <a:ext cx="6203289" cy="1216761"/>
            </a:xfrm>
            <a:custGeom>
              <a:avLst/>
              <a:gdLst>
                <a:gd name="connsiteX0" fmla="*/ 0 w 6203289"/>
                <a:gd name="connsiteY0" fmla="*/ 887577 h 1216761"/>
                <a:gd name="connsiteX1" fmla="*/ 263347 w 6203289"/>
                <a:gd name="connsiteY1" fmla="*/ 470611 h 1216761"/>
                <a:gd name="connsiteX2" fmla="*/ 651053 w 6203289"/>
                <a:gd name="connsiteY2" fmla="*/ 602284 h 1216761"/>
                <a:gd name="connsiteX3" fmla="*/ 1009497 w 6203289"/>
                <a:gd name="connsiteY3" fmla="*/ 60959 h 1216761"/>
                <a:gd name="connsiteX4" fmla="*/ 1236269 w 6203289"/>
                <a:gd name="connsiteY4" fmla="*/ 360883 h 1216761"/>
                <a:gd name="connsiteX5" fmla="*/ 1631289 w 6203289"/>
                <a:gd name="connsiteY5" fmla="*/ 229209 h 1216761"/>
                <a:gd name="connsiteX6" fmla="*/ 1916582 w 6203289"/>
                <a:gd name="connsiteY6" fmla="*/ 697382 h 1216761"/>
                <a:gd name="connsiteX7" fmla="*/ 2201875 w 6203289"/>
                <a:gd name="connsiteY7" fmla="*/ 638860 h 1216761"/>
                <a:gd name="connsiteX8" fmla="*/ 2582265 w 6203289"/>
                <a:gd name="connsiteY8" fmla="*/ 1033881 h 1216761"/>
                <a:gd name="connsiteX9" fmla="*/ 2889504 w 6203289"/>
                <a:gd name="connsiteY9" fmla="*/ 587654 h 1216761"/>
                <a:gd name="connsiteX10" fmla="*/ 3211373 w 6203289"/>
                <a:gd name="connsiteY10" fmla="*/ 872947 h 1216761"/>
                <a:gd name="connsiteX11" fmla="*/ 3752697 w 6203289"/>
                <a:gd name="connsiteY11" fmla="*/ 316991 h 1216761"/>
                <a:gd name="connsiteX12" fmla="*/ 4067251 w 6203289"/>
                <a:gd name="connsiteY12" fmla="*/ 675436 h 1216761"/>
                <a:gd name="connsiteX13" fmla="*/ 4367174 w 6203289"/>
                <a:gd name="connsiteY13" fmla="*/ 543763 h 1216761"/>
                <a:gd name="connsiteX14" fmla="*/ 4703673 w 6203289"/>
                <a:gd name="connsiteY14" fmla="*/ 1194815 h 1216761"/>
                <a:gd name="connsiteX15" fmla="*/ 4959705 w 6203289"/>
                <a:gd name="connsiteY15" fmla="*/ 675436 h 1216761"/>
                <a:gd name="connsiteX16" fmla="*/ 5142585 w 6203289"/>
                <a:gd name="connsiteY16" fmla="*/ 624230 h 1216761"/>
                <a:gd name="connsiteX17" fmla="*/ 5486400 w 6203289"/>
                <a:gd name="connsiteY17" fmla="*/ 31699 h 1216761"/>
                <a:gd name="connsiteX18" fmla="*/ 5932627 w 6203289"/>
                <a:gd name="connsiteY18" fmla="*/ 814425 h 1216761"/>
                <a:gd name="connsiteX19" fmla="*/ 6203289 w 6203289"/>
                <a:gd name="connsiteY19" fmla="*/ 733958 h 12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3289" h="1216761">
                  <a:moveTo>
                    <a:pt x="0" y="887577"/>
                  </a:moveTo>
                  <a:cubicBezTo>
                    <a:pt x="77419" y="702868"/>
                    <a:pt x="154838" y="518160"/>
                    <a:pt x="263347" y="470611"/>
                  </a:cubicBezTo>
                  <a:cubicBezTo>
                    <a:pt x="371856" y="423062"/>
                    <a:pt x="526695" y="670559"/>
                    <a:pt x="651053" y="602284"/>
                  </a:cubicBezTo>
                  <a:cubicBezTo>
                    <a:pt x="775411" y="534009"/>
                    <a:pt x="911961" y="101192"/>
                    <a:pt x="1009497" y="60959"/>
                  </a:cubicBezTo>
                  <a:cubicBezTo>
                    <a:pt x="1107033" y="20726"/>
                    <a:pt x="1132637" y="332841"/>
                    <a:pt x="1236269" y="360883"/>
                  </a:cubicBezTo>
                  <a:cubicBezTo>
                    <a:pt x="1339901" y="388925"/>
                    <a:pt x="1517903" y="173126"/>
                    <a:pt x="1631289" y="229209"/>
                  </a:cubicBezTo>
                  <a:cubicBezTo>
                    <a:pt x="1744675" y="285292"/>
                    <a:pt x="1821484" y="629107"/>
                    <a:pt x="1916582" y="697382"/>
                  </a:cubicBezTo>
                  <a:cubicBezTo>
                    <a:pt x="2011680" y="765657"/>
                    <a:pt x="2090928" y="582777"/>
                    <a:pt x="2201875" y="638860"/>
                  </a:cubicBezTo>
                  <a:cubicBezTo>
                    <a:pt x="2312822" y="694943"/>
                    <a:pt x="2467660" y="1042415"/>
                    <a:pt x="2582265" y="1033881"/>
                  </a:cubicBezTo>
                  <a:cubicBezTo>
                    <a:pt x="2696870" y="1025347"/>
                    <a:pt x="2784653" y="614476"/>
                    <a:pt x="2889504" y="587654"/>
                  </a:cubicBezTo>
                  <a:cubicBezTo>
                    <a:pt x="2994355" y="560832"/>
                    <a:pt x="3067508" y="918058"/>
                    <a:pt x="3211373" y="872947"/>
                  </a:cubicBezTo>
                  <a:cubicBezTo>
                    <a:pt x="3355239" y="827837"/>
                    <a:pt x="3610051" y="349909"/>
                    <a:pt x="3752697" y="316991"/>
                  </a:cubicBezTo>
                  <a:cubicBezTo>
                    <a:pt x="3895343" y="284073"/>
                    <a:pt x="3964838" y="637641"/>
                    <a:pt x="4067251" y="675436"/>
                  </a:cubicBezTo>
                  <a:cubicBezTo>
                    <a:pt x="4169664" y="713231"/>
                    <a:pt x="4261104" y="457200"/>
                    <a:pt x="4367174" y="543763"/>
                  </a:cubicBezTo>
                  <a:cubicBezTo>
                    <a:pt x="4473244" y="630326"/>
                    <a:pt x="4604918" y="1172869"/>
                    <a:pt x="4703673" y="1194815"/>
                  </a:cubicBezTo>
                  <a:cubicBezTo>
                    <a:pt x="4802428" y="1216761"/>
                    <a:pt x="4886553" y="770534"/>
                    <a:pt x="4959705" y="675436"/>
                  </a:cubicBezTo>
                  <a:cubicBezTo>
                    <a:pt x="5032857" y="580339"/>
                    <a:pt x="5054803" y="731519"/>
                    <a:pt x="5142585" y="624230"/>
                  </a:cubicBezTo>
                  <a:cubicBezTo>
                    <a:pt x="5230367" y="516941"/>
                    <a:pt x="5354726" y="0"/>
                    <a:pt x="5486400" y="31699"/>
                  </a:cubicBezTo>
                  <a:cubicBezTo>
                    <a:pt x="5618074" y="63398"/>
                    <a:pt x="5813146" y="697382"/>
                    <a:pt x="5932627" y="814425"/>
                  </a:cubicBezTo>
                  <a:cubicBezTo>
                    <a:pt x="6052109" y="931468"/>
                    <a:pt x="6127699" y="832713"/>
                    <a:pt x="6203289" y="733958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Freccia in giù 79"/>
            <p:cNvSpPr>
              <a:spLocks noChangeAspect="1"/>
            </p:cNvSpPr>
            <p:nvPr/>
          </p:nvSpPr>
          <p:spPr>
            <a:xfrm>
              <a:off x="3261454" y="850876"/>
              <a:ext cx="86410" cy="259229"/>
            </a:xfrm>
            <a:prstGeom prst="downArrow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CasellaDiTesto 80"/>
            <p:cNvSpPr txBox="1"/>
            <p:nvPr/>
          </p:nvSpPr>
          <p:spPr>
            <a:xfrm>
              <a:off x="4283968" y="483518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anomalies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?</a:t>
              </a:r>
            </a:p>
          </p:txBody>
        </p:sp>
        <p:sp>
          <p:nvSpPr>
            <p:cNvPr id="82" name="CasellaDiTesto 81"/>
            <p:cNvSpPr txBox="1"/>
            <p:nvPr/>
          </p:nvSpPr>
          <p:spPr>
            <a:xfrm rot="16200000">
              <a:off x="1572925" y="812200"/>
              <a:ext cx="8640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Signal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83" name="CasellaDiTesto 82"/>
            <p:cNvSpPr txBox="1"/>
            <p:nvPr/>
          </p:nvSpPr>
          <p:spPr>
            <a:xfrm>
              <a:off x="1043608" y="1491630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Max</a:t>
              </a: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it-IT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threshold</a:t>
              </a:r>
              <a:endPara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4427984" y="2479997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time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or </a:t>
              </a: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space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85" name="CasellaDiTesto 84"/>
            <p:cNvSpPr txBox="1"/>
            <p:nvPr/>
          </p:nvSpPr>
          <p:spPr>
            <a:xfrm>
              <a:off x="1043608" y="1902193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Min</a:t>
              </a: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it-IT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threshold</a:t>
              </a:r>
              <a:endPara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86" name="Freccia in giù 85"/>
            <p:cNvSpPr>
              <a:spLocks noChangeAspect="1"/>
            </p:cNvSpPr>
            <p:nvPr/>
          </p:nvSpPr>
          <p:spPr>
            <a:xfrm>
              <a:off x="7725950" y="850876"/>
              <a:ext cx="86410" cy="259229"/>
            </a:xfrm>
            <a:prstGeom prst="downArrow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87" name="Connettore 1 86"/>
            <p:cNvCxnSpPr/>
            <p:nvPr/>
          </p:nvCxnSpPr>
          <p:spPr>
            <a:xfrm>
              <a:off x="2195736" y="1614161"/>
              <a:ext cx="6624736" cy="21485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88" name="Freccia in giù 87"/>
            <p:cNvSpPr>
              <a:spLocks noChangeAspect="1"/>
            </p:cNvSpPr>
            <p:nvPr/>
          </p:nvSpPr>
          <p:spPr>
            <a:xfrm flipV="1">
              <a:off x="6948264" y="2384529"/>
              <a:ext cx="86410" cy="259229"/>
            </a:xfrm>
            <a:prstGeom prst="downArrow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CasellaDiTesto 88"/>
            <p:cNvSpPr txBox="1"/>
            <p:nvPr/>
          </p:nvSpPr>
          <p:spPr>
            <a:xfrm>
              <a:off x="4283968" y="771550"/>
              <a:ext cx="230425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false </a:t>
              </a: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alarms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increased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90" name="Freccia in giù 89"/>
            <p:cNvSpPr>
              <a:spLocks noChangeAspect="1"/>
            </p:cNvSpPr>
            <p:nvPr/>
          </p:nvSpPr>
          <p:spPr>
            <a:xfrm>
              <a:off x="3837518" y="1003276"/>
              <a:ext cx="86410" cy="259229"/>
            </a:xfrm>
            <a:prstGeom prst="downArrow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Freccia in giù 90"/>
            <p:cNvSpPr>
              <a:spLocks noChangeAspect="1"/>
            </p:cNvSpPr>
            <p:nvPr/>
          </p:nvSpPr>
          <p:spPr>
            <a:xfrm>
              <a:off x="5997758" y="1131590"/>
              <a:ext cx="86410" cy="259229"/>
            </a:xfrm>
            <a:prstGeom prst="downArrow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Freccia in giù 91"/>
            <p:cNvSpPr>
              <a:spLocks noChangeAspect="1"/>
            </p:cNvSpPr>
            <p:nvPr/>
          </p:nvSpPr>
          <p:spPr>
            <a:xfrm flipV="1">
              <a:off x="4845630" y="2240513"/>
              <a:ext cx="86410" cy="259229"/>
            </a:xfrm>
            <a:prstGeom prst="downArrow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CasellaDiTesto 92"/>
            <p:cNvSpPr txBox="1"/>
            <p:nvPr/>
          </p:nvSpPr>
          <p:spPr>
            <a:xfrm>
              <a:off x="107504" y="1563638"/>
              <a:ext cx="1012636" cy="523220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low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threshold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94" name="Gruppo 93"/>
          <p:cNvGrpSpPr/>
          <p:nvPr/>
        </p:nvGrpSpPr>
        <p:grpSpPr>
          <a:xfrm>
            <a:off x="107504" y="3573016"/>
            <a:ext cx="8712968" cy="2376264"/>
            <a:chOff x="107504" y="2715766"/>
            <a:chExt cx="8712968" cy="2376264"/>
          </a:xfrm>
        </p:grpSpPr>
        <p:sp>
          <p:nvSpPr>
            <p:cNvPr id="95" name="CasellaDiTesto 94"/>
            <p:cNvSpPr txBox="1"/>
            <p:nvPr/>
          </p:nvSpPr>
          <p:spPr>
            <a:xfrm rot="16200000">
              <a:off x="1619672" y="2947178"/>
              <a:ext cx="770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Signal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96" name="Rettangolo 95"/>
            <p:cNvSpPr/>
            <p:nvPr/>
          </p:nvSpPr>
          <p:spPr>
            <a:xfrm>
              <a:off x="2267744" y="2859782"/>
              <a:ext cx="6552728" cy="1944216"/>
            </a:xfrm>
            <a:prstGeom prst="rect">
              <a:avLst/>
            </a:prstGeom>
            <a:solidFill>
              <a:srgbClr val="000000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97" name="Connettore 2 96"/>
            <p:cNvCxnSpPr/>
            <p:nvPr/>
          </p:nvCxnSpPr>
          <p:spPr>
            <a:xfrm flipV="1">
              <a:off x="2267744" y="2859782"/>
              <a:ext cx="0" cy="1944216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98" name="Connettore 2 97"/>
            <p:cNvCxnSpPr/>
            <p:nvPr/>
          </p:nvCxnSpPr>
          <p:spPr>
            <a:xfrm>
              <a:off x="2267744" y="4803998"/>
              <a:ext cx="655272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tailEnd type="arrow"/>
            </a:ln>
            <a:effectLst/>
          </p:spPr>
        </p:cxnSp>
        <p:cxnSp>
          <p:nvCxnSpPr>
            <p:cNvPr id="99" name="Connettore 1 98"/>
            <p:cNvCxnSpPr/>
            <p:nvPr/>
          </p:nvCxnSpPr>
          <p:spPr>
            <a:xfrm>
              <a:off x="2195736" y="4659982"/>
              <a:ext cx="6624736" cy="21485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100" name="Figura a mano libera 99"/>
            <p:cNvSpPr/>
            <p:nvPr/>
          </p:nvSpPr>
          <p:spPr>
            <a:xfrm>
              <a:off x="2279813" y="3453527"/>
              <a:ext cx="6203289" cy="1216761"/>
            </a:xfrm>
            <a:custGeom>
              <a:avLst/>
              <a:gdLst>
                <a:gd name="connsiteX0" fmla="*/ 0 w 6203289"/>
                <a:gd name="connsiteY0" fmla="*/ 887577 h 1216761"/>
                <a:gd name="connsiteX1" fmla="*/ 263347 w 6203289"/>
                <a:gd name="connsiteY1" fmla="*/ 470611 h 1216761"/>
                <a:gd name="connsiteX2" fmla="*/ 651053 w 6203289"/>
                <a:gd name="connsiteY2" fmla="*/ 602284 h 1216761"/>
                <a:gd name="connsiteX3" fmla="*/ 1009497 w 6203289"/>
                <a:gd name="connsiteY3" fmla="*/ 60959 h 1216761"/>
                <a:gd name="connsiteX4" fmla="*/ 1236269 w 6203289"/>
                <a:gd name="connsiteY4" fmla="*/ 360883 h 1216761"/>
                <a:gd name="connsiteX5" fmla="*/ 1631289 w 6203289"/>
                <a:gd name="connsiteY5" fmla="*/ 229209 h 1216761"/>
                <a:gd name="connsiteX6" fmla="*/ 1916582 w 6203289"/>
                <a:gd name="connsiteY6" fmla="*/ 697382 h 1216761"/>
                <a:gd name="connsiteX7" fmla="*/ 2201875 w 6203289"/>
                <a:gd name="connsiteY7" fmla="*/ 638860 h 1216761"/>
                <a:gd name="connsiteX8" fmla="*/ 2582265 w 6203289"/>
                <a:gd name="connsiteY8" fmla="*/ 1033881 h 1216761"/>
                <a:gd name="connsiteX9" fmla="*/ 2889504 w 6203289"/>
                <a:gd name="connsiteY9" fmla="*/ 587654 h 1216761"/>
                <a:gd name="connsiteX10" fmla="*/ 3211373 w 6203289"/>
                <a:gd name="connsiteY10" fmla="*/ 872947 h 1216761"/>
                <a:gd name="connsiteX11" fmla="*/ 3752697 w 6203289"/>
                <a:gd name="connsiteY11" fmla="*/ 316991 h 1216761"/>
                <a:gd name="connsiteX12" fmla="*/ 4067251 w 6203289"/>
                <a:gd name="connsiteY12" fmla="*/ 675436 h 1216761"/>
                <a:gd name="connsiteX13" fmla="*/ 4367174 w 6203289"/>
                <a:gd name="connsiteY13" fmla="*/ 543763 h 1216761"/>
                <a:gd name="connsiteX14" fmla="*/ 4703673 w 6203289"/>
                <a:gd name="connsiteY14" fmla="*/ 1194815 h 1216761"/>
                <a:gd name="connsiteX15" fmla="*/ 4959705 w 6203289"/>
                <a:gd name="connsiteY15" fmla="*/ 675436 h 1216761"/>
                <a:gd name="connsiteX16" fmla="*/ 5142585 w 6203289"/>
                <a:gd name="connsiteY16" fmla="*/ 624230 h 1216761"/>
                <a:gd name="connsiteX17" fmla="*/ 5486400 w 6203289"/>
                <a:gd name="connsiteY17" fmla="*/ 31699 h 1216761"/>
                <a:gd name="connsiteX18" fmla="*/ 5932627 w 6203289"/>
                <a:gd name="connsiteY18" fmla="*/ 814425 h 1216761"/>
                <a:gd name="connsiteX19" fmla="*/ 6203289 w 6203289"/>
                <a:gd name="connsiteY19" fmla="*/ 733958 h 12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03289" h="1216761">
                  <a:moveTo>
                    <a:pt x="0" y="887577"/>
                  </a:moveTo>
                  <a:cubicBezTo>
                    <a:pt x="77419" y="702868"/>
                    <a:pt x="154838" y="518160"/>
                    <a:pt x="263347" y="470611"/>
                  </a:cubicBezTo>
                  <a:cubicBezTo>
                    <a:pt x="371856" y="423062"/>
                    <a:pt x="526695" y="670559"/>
                    <a:pt x="651053" y="602284"/>
                  </a:cubicBezTo>
                  <a:cubicBezTo>
                    <a:pt x="775411" y="534009"/>
                    <a:pt x="911961" y="101192"/>
                    <a:pt x="1009497" y="60959"/>
                  </a:cubicBezTo>
                  <a:cubicBezTo>
                    <a:pt x="1107033" y="20726"/>
                    <a:pt x="1132637" y="332841"/>
                    <a:pt x="1236269" y="360883"/>
                  </a:cubicBezTo>
                  <a:cubicBezTo>
                    <a:pt x="1339901" y="388925"/>
                    <a:pt x="1517903" y="173126"/>
                    <a:pt x="1631289" y="229209"/>
                  </a:cubicBezTo>
                  <a:cubicBezTo>
                    <a:pt x="1744675" y="285292"/>
                    <a:pt x="1821484" y="629107"/>
                    <a:pt x="1916582" y="697382"/>
                  </a:cubicBezTo>
                  <a:cubicBezTo>
                    <a:pt x="2011680" y="765657"/>
                    <a:pt x="2090928" y="582777"/>
                    <a:pt x="2201875" y="638860"/>
                  </a:cubicBezTo>
                  <a:cubicBezTo>
                    <a:pt x="2312822" y="694943"/>
                    <a:pt x="2467660" y="1042415"/>
                    <a:pt x="2582265" y="1033881"/>
                  </a:cubicBezTo>
                  <a:cubicBezTo>
                    <a:pt x="2696870" y="1025347"/>
                    <a:pt x="2784653" y="614476"/>
                    <a:pt x="2889504" y="587654"/>
                  </a:cubicBezTo>
                  <a:cubicBezTo>
                    <a:pt x="2994355" y="560832"/>
                    <a:pt x="3067508" y="918058"/>
                    <a:pt x="3211373" y="872947"/>
                  </a:cubicBezTo>
                  <a:cubicBezTo>
                    <a:pt x="3355239" y="827837"/>
                    <a:pt x="3610051" y="349909"/>
                    <a:pt x="3752697" y="316991"/>
                  </a:cubicBezTo>
                  <a:cubicBezTo>
                    <a:pt x="3895343" y="284073"/>
                    <a:pt x="3964838" y="637641"/>
                    <a:pt x="4067251" y="675436"/>
                  </a:cubicBezTo>
                  <a:cubicBezTo>
                    <a:pt x="4169664" y="713231"/>
                    <a:pt x="4261104" y="457200"/>
                    <a:pt x="4367174" y="543763"/>
                  </a:cubicBezTo>
                  <a:cubicBezTo>
                    <a:pt x="4473244" y="630326"/>
                    <a:pt x="4604918" y="1172869"/>
                    <a:pt x="4703673" y="1194815"/>
                  </a:cubicBezTo>
                  <a:cubicBezTo>
                    <a:pt x="4802428" y="1216761"/>
                    <a:pt x="4886553" y="770534"/>
                    <a:pt x="4959705" y="675436"/>
                  </a:cubicBezTo>
                  <a:cubicBezTo>
                    <a:pt x="5032857" y="580339"/>
                    <a:pt x="5054803" y="731519"/>
                    <a:pt x="5142585" y="624230"/>
                  </a:cubicBezTo>
                  <a:cubicBezTo>
                    <a:pt x="5230367" y="516941"/>
                    <a:pt x="5354726" y="0"/>
                    <a:pt x="5486400" y="31699"/>
                  </a:cubicBezTo>
                  <a:cubicBezTo>
                    <a:pt x="5618074" y="63398"/>
                    <a:pt x="5813146" y="697382"/>
                    <a:pt x="5932627" y="814425"/>
                  </a:cubicBezTo>
                  <a:cubicBezTo>
                    <a:pt x="6052109" y="931468"/>
                    <a:pt x="6127699" y="832713"/>
                    <a:pt x="6203289" y="733958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1043608" y="3363838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Max</a:t>
              </a: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it-IT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threshold</a:t>
              </a:r>
              <a:endPara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02" name="CasellaDiTesto 101"/>
            <p:cNvSpPr txBox="1"/>
            <p:nvPr/>
          </p:nvSpPr>
          <p:spPr>
            <a:xfrm>
              <a:off x="4427984" y="4784253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time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or </a:t>
              </a: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space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03" name="CasellaDiTesto 102"/>
            <p:cNvSpPr txBox="1"/>
            <p:nvPr/>
          </p:nvSpPr>
          <p:spPr>
            <a:xfrm>
              <a:off x="1043608" y="4526999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Min</a:t>
              </a:r>
              <a:r>
                <a:rPr kumimoji="0" lang="it-IT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it-IT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threshold</a:t>
              </a:r>
              <a:endPara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104" name="Connettore 1 103"/>
            <p:cNvCxnSpPr/>
            <p:nvPr/>
          </p:nvCxnSpPr>
          <p:spPr>
            <a:xfrm>
              <a:off x="2195736" y="3507854"/>
              <a:ext cx="6624736" cy="21485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105" name="CasellaDiTesto 104"/>
            <p:cNvSpPr txBox="1"/>
            <p:nvPr/>
          </p:nvSpPr>
          <p:spPr>
            <a:xfrm>
              <a:off x="4283968" y="2787774"/>
              <a:ext cx="24482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anomalies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?</a:t>
              </a:r>
            </a:p>
          </p:txBody>
        </p:sp>
        <p:sp>
          <p:nvSpPr>
            <p:cNvPr id="106" name="Freccia in giù 105"/>
            <p:cNvSpPr>
              <a:spLocks noChangeAspect="1"/>
            </p:cNvSpPr>
            <p:nvPr/>
          </p:nvSpPr>
          <p:spPr>
            <a:xfrm>
              <a:off x="3261454" y="3147814"/>
              <a:ext cx="86410" cy="259229"/>
            </a:xfrm>
            <a:prstGeom prst="downArrow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7" name="Freccia in giù 106"/>
            <p:cNvSpPr>
              <a:spLocks noChangeAspect="1"/>
            </p:cNvSpPr>
            <p:nvPr/>
          </p:nvSpPr>
          <p:spPr>
            <a:xfrm flipV="1">
              <a:off x="6948264" y="4731990"/>
              <a:ext cx="86410" cy="259229"/>
            </a:xfrm>
            <a:prstGeom prst="downArrow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8" name="Freccia in giù 107"/>
            <p:cNvSpPr>
              <a:spLocks noChangeAspect="1"/>
            </p:cNvSpPr>
            <p:nvPr/>
          </p:nvSpPr>
          <p:spPr>
            <a:xfrm>
              <a:off x="7740352" y="3147814"/>
              <a:ext cx="86410" cy="259229"/>
            </a:xfrm>
            <a:prstGeom prst="downArrow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9" name="CasellaDiTesto 108"/>
            <p:cNvSpPr txBox="1"/>
            <p:nvPr/>
          </p:nvSpPr>
          <p:spPr>
            <a:xfrm>
              <a:off x="107504" y="3507854"/>
              <a:ext cx="1012636" cy="116955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high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threshold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10" name="CasellaDiTesto 109"/>
            <p:cNvSpPr txBox="1"/>
            <p:nvPr/>
          </p:nvSpPr>
          <p:spPr>
            <a:xfrm>
              <a:off x="4283968" y="3075806"/>
              <a:ext cx="230425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sensitivity</a:t>
              </a:r>
              <a:r>
                <a:rPr kumimoji="0" lang="it-IT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it-IT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reduced</a:t>
              </a:r>
              <a:endParaRPr kumimoji="0" lang="it-IT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112" name="CasellaDiTesto 111"/>
          <p:cNvSpPr txBox="1"/>
          <p:nvPr/>
        </p:nvSpPr>
        <p:spPr>
          <a:xfrm>
            <a:off x="240472" y="592246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3333FF"/>
                </a:solidFill>
                <a:latin typeface="Arial"/>
                <a:cs typeface="Arial"/>
              </a:rPr>
              <a:t>Fixed</a:t>
            </a:r>
            <a:r>
              <a:rPr lang="it-IT" sz="2000" b="1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3333FF"/>
                </a:solidFill>
                <a:latin typeface="Arial"/>
                <a:cs typeface="Arial"/>
              </a:rPr>
              <a:t>threshold</a:t>
            </a:r>
            <a:r>
              <a:rPr lang="it-IT" sz="2000" b="1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3333FF"/>
                </a:solidFill>
                <a:latin typeface="Arial"/>
                <a:cs typeface="Arial"/>
              </a:rPr>
              <a:t>approach</a:t>
            </a:r>
            <a:endParaRPr lang="it-IT" sz="2000" b="1" dirty="0"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257908" y="767305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does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anomaly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mean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it-IT" sz="2000" b="1" i="1" dirty="0"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The Robust Satellite Techniques (RST) approach</a:t>
            </a:r>
          </a:p>
        </p:txBody>
      </p:sp>
      <p:sp>
        <p:nvSpPr>
          <p:cNvPr id="70" name="Rettangolo 69"/>
          <p:cNvSpPr/>
          <p:nvPr/>
        </p:nvSpPr>
        <p:spPr>
          <a:xfrm>
            <a:off x="467543" y="1567234"/>
            <a:ext cx="7061969" cy="3456384"/>
          </a:xfrm>
          <a:prstGeom prst="rect">
            <a:avLst/>
          </a:prstGeom>
          <a:solidFill>
            <a:srgbClr val="000000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71" name="Connettore 2 70"/>
          <p:cNvCxnSpPr/>
          <p:nvPr/>
        </p:nvCxnSpPr>
        <p:spPr>
          <a:xfrm flipV="1">
            <a:off x="467544" y="1567234"/>
            <a:ext cx="0" cy="347787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72" name="Connettore 2 71"/>
          <p:cNvCxnSpPr/>
          <p:nvPr/>
        </p:nvCxnSpPr>
        <p:spPr>
          <a:xfrm flipV="1">
            <a:off x="467544" y="5023618"/>
            <a:ext cx="6264696" cy="2148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73" name="Figura a mano libera 72"/>
          <p:cNvSpPr/>
          <p:nvPr/>
        </p:nvSpPr>
        <p:spPr>
          <a:xfrm>
            <a:off x="479614" y="3334593"/>
            <a:ext cx="6203289" cy="1216761"/>
          </a:xfrm>
          <a:custGeom>
            <a:avLst/>
            <a:gdLst>
              <a:gd name="connsiteX0" fmla="*/ 0 w 6203289"/>
              <a:gd name="connsiteY0" fmla="*/ 887577 h 1216761"/>
              <a:gd name="connsiteX1" fmla="*/ 263347 w 6203289"/>
              <a:gd name="connsiteY1" fmla="*/ 470611 h 1216761"/>
              <a:gd name="connsiteX2" fmla="*/ 651053 w 6203289"/>
              <a:gd name="connsiteY2" fmla="*/ 602284 h 1216761"/>
              <a:gd name="connsiteX3" fmla="*/ 1009497 w 6203289"/>
              <a:gd name="connsiteY3" fmla="*/ 60959 h 1216761"/>
              <a:gd name="connsiteX4" fmla="*/ 1236269 w 6203289"/>
              <a:gd name="connsiteY4" fmla="*/ 360883 h 1216761"/>
              <a:gd name="connsiteX5" fmla="*/ 1631289 w 6203289"/>
              <a:gd name="connsiteY5" fmla="*/ 229209 h 1216761"/>
              <a:gd name="connsiteX6" fmla="*/ 1916582 w 6203289"/>
              <a:gd name="connsiteY6" fmla="*/ 697382 h 1216761"/>
              <a:gd name="connsiteX7" fmla="*/ 2201875 w 6203289"/>
              <a:gd name="connsiteY7" fmla="*/ 638860 h 1216761"/>
              <a:gd name="connsiteX8" fmla="*/ 2582265 w 6203289"/>
              <a:gd name="connsiteY8" fmla="*/ 1033881 h 1216761"/>
              <a:gd name="connsiteX9" fmla="*/ 2889504 w 6203289"/>
              <a:gd name="connsiteY9" fmla="*/ 587654 h 1216761"/>
              <a:gd name="connsiteX10" fmla="*/ 3211373 w 6203289"/>
              <a:gd name="connsiteY10" fmla="*/ 872947 h 1216761"/>
              <a:gd name="connsiteX11" fmla="*/ 3752697 w 6203289"/>
              <a:gd name="connsiteY11" fmla="*/ 316991 h 1216761"/>
              <a:gd name="connsiteX12" fmla="*/ 4067251 w 6203289"/>
              <a:gd name="connsiteY12" fmla="*/ 675436 h 1216761"/>
              <a:gd name="connsiteX13" fmla="*/ 4367174 w 6203289"/>
              <a:gd name="connsiteY13" fmla="*/ 543763 h 1216761"/>
              <a:gd name="connsiteX14" fmla="*/ 4703673 w 6203289"/>
              <a:gd name="connsiteY14" fmla="*/ 1194815 h 1216761"/>
              <a:gd name="connsiteX15" fmla="*/ 4959705 w 6203289"/>
              <a:gd name="connsiteY15" fmla="*/ 675436 h 1216761"/>
              <a:gd name="connsiteX16" fmla="*/ 5142585 w 6203289"/>
              <a:gd name="connsiteY16" fmla="*/ 624230 h 1216761"/>
              <a:gd name="connsiteX17" fmla="*/ 5486400 w 6203289"/>
              <a:gd name="connsiteY17" fmla="*/ 31699 h 1216761"/>
              <a:gd name="connsiteX18" fmla="*/ 5932627 w 6203289"/>
              <a:gd name="connsiteY18" fmla="*/ 814425 h 1216761"/>
              <a:gd name="connsiteX19" fmla="*/ 6203289 w 6203289"/>
              <a:gd name="connsiteY19" fmla="*/ 733958 h 121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3289" h="1216761">
                <a:moveTo>
                  <a:pt x="0" y="887577"/>
                </a:moveTo>
                <a:cubicBezTo>
                  <a:pt x="77419" y="702868"/>
                  <a:pt x="154838" y="518160"/>
                  <a:pt x="263347" y="470611"/>
                </a:cubicBezTo>
                <a:cubicBezTo>
                  <a:pt x="371856" y="423062"/>
                  <a:pt x="526695" y="670559"/>
                  <a:pt x="651053" y="602284"/>
                </a:cubicBezTo>
                <a:cubicBezTo>
                  <a:pt x="775411" y="534009"/>
                  <a:pt x="911961" y="101192"/>
                  <a:pt x="1009497" y="60959"/>
                </a:cubicBezTo>
                <a:cubicBezTo>
                  <a:pt x="1107033" y="20726"/>
                  <a:pt x="1132637" y="332841"/>
                  <a:pt x="1236269" y="360883"/>
                </a:cubicBezTo>
                <a:cubicBezTo>
                  <a:pt x="1339901" y="388925"/>
                  <a:pt x="1517903" y="173126"/>
                  <a:pt x="1631289" y="229209"/>
                </a:cubicBezTo>
                <a:cubicBezTo>
                  <a:pt x="1744675" y="285292"/>
                  <a:pt x="1821484" y="629107"/>
                  <a:pt x="1916582" y="697382"/>
                </a:cubicBezTo>
                <a:cubicBezTo>
                  <a:pt x="2011680" y="765657"/>
                  <a:pt x="2090928" y="582777"/>
                  <a:pt x="2201875" y="638860"/>
                </a:cubicBezTo>
                <a:cubicBezTo>
                  <a:pt x="2312822" y="694943"/>
                  <a:pt x="2467660" y="1042415"/>
                  <a:pt x="2582265" y="1033881"/>
                </a:cubicBezTo>
                <a:cubicBezTo>
                  <a:pt x="2696870" y="1025347"/>
                  <a:pt x="2784653" y="614476"/>
                  <a:pt x="2889504" y="587654"/>
                </a:cubicBezTo>
                <a:cubicBezTo>
                  <a:pt x="2994355" y="560832"/>
                  <a:pt x="3067508" y="918058"/>
                  <a:pt x="3211373" y="872947"/>
                </a:cubicBezTo>
                <a:cubicBezTo>
                  <a:pt x="3355239" y="827837"/>
                  <a:pt x="3610051" y="349909"/>
                  <a:pt x="3752697" y="316991"/>
                </a:cubicBezTo>
                <a:cubicBezTo>
                  <a:pt x="3895343" y="284073"/>
                  <a:pt x="3964838" y="637641"/>
                  <a:pt x="4067251" y="675436"/>
                </a:cubicBezTo>
                <a:cubicBezTo>
                  <a:pt x="4169664" y="713231"/>
                  <a:pt x="4261104" y="457200"/>
                  <a:pt x="4367174" y="543763"/>
                </a:cubicBezTo>
                <a:cubicBezTo>
                  <a:pt x="4473244" y="630326"/>
                  <a:pt x="4604918" y="1172869"/>
                  <a:pt x="4703673" y="1194815"/>
                </a:cubicBezTo>
                <a:cubicBezTo>
                  <a:pt x="4802428" y="1216761"/>
                  <a:pt x="4886553" y="770534"/>
                  <a:pt x="4959705" y="675436"/>
                </a:cubicBezTo>
                <a:cubicBezTo>
                  <a:pt x="5032857" y="580339"/>
                  <a:pt x="5054803" y="731519"/>
                  <a:pt x="5142585" y="624230"/>
                </a:cubicBezTo>
                <a:cubicBezTo>
                  <a:pt x="5230367" y="516941"/>
                  <a:pt x="5354726" y="0"/>
                  <a:pt x="5486400" y="31699"/>
                </a:cubicBezTo>
                <a:cubicBezTo>
                  <a:pt x="5618074" y="63398"/>
                  <a:pt x="5813146" y="697382"/>
                  <a:pt x="5932627" y="814425"/>
                </a:cubicBezTo>
                <a:cubicBezTo>
                  <a:pt x="6052109" y="931468"/>
                  <a:pt x="6127699" y="832713"/>
                  <a:pt x="6203289" y="733958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1" name="Freccia in giù 110"/>
          <p:cNvSpPr/>
          <p:nvPr/>
        </p:nvSpPr>
        <p:spPr>
          <a:xfrm>
            <a:off x="1403648" y="2812855"/>
            <a:ext cx="144016" cy="432048"/>
          </a:xfrm>
          <a:prstGeom prst="downArrow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3" name="Freccia in giù 112"/>
          <p:cNvSpPr/>
          <p:nvPr/>
        </p:nvSpPr>
        <p:spPr>
          <a:xfrm>
            <a:off x="5868144" y="2812855"/>
            <a:ext cx="144016" cy="432048"/>
          </a:xfrm>
          <a:prstGeom prst="downArrow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4" name="Freccia in giù 113"/>
          <p:cNvSpPr/>
          <p:nvPr/>
        </p:nvSpPr>
        <p:spPr>
          <a:xfrm flipV="1">
            <a:off x="5148064" y="4685063"/>
            <a:ext cx="144016" cy="432048"/>
          </a:xfrm>
          <a:prstGeom prst="downArrow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5" name="CasellaDiTesto 114"/>
          <p:cNvSpPr txBox="1"/>
          <p:nvPr/>
        </p:nvSpPr>
        <p:spPr>
          <a:xfrm>
            <a:off x="2483768" y="214329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anomalies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it-IT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CasellaDiTesto 115"/>
          <p:cNvSpPr txBox="1"/>
          <p:nvPr/>
        </p:nvSpPr>
        <p:spPr>
          <a:xfrm rot="16200000">
            <a:off x="-205789" y="1830005"/>
            <a:ext cx="864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000000"/>
                </a:solidFill>
                <a:latin typeface="Arial"/>
                <a:cs typeface="Arial"/>
              </a:rPr>
              <a:t>Signal</a:t>
            </a:r>
            <a:endParaRPr lang="it-IT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7" name="CasellaDiTesto 116"/>
          <p:cNvSpPr txBox="1"/>
          <p:nvPr/>
        </p:nvSpPr>
        <p:spPr>
          <a:xfrm>
            <a:off x="2627784" y="504510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it-IT" sz="1600" b="1" dirty="0">
                <a:solidFill>
                  <a:srgbClr val="000000"/>
                </a:solidFill>
                <a:latin typeface="Arial"/>
                <a:cs typeface="Arial"/>
              </a:rPr>
              <a:t> or </a:t>
            </a:r>
            <a:r>
              <a:rPr lang="it-IT" sz="1600" b="1" dirty="0" err="1">
                <a:solidFill>
                  <a:srgbClr val="000000"/>
                </a:solidFill>
                <a:latin typeface="Arial"/>
                <a:cs typeface="Arial"/>
              </a:rPr>
              <a:t>space</a:t>
            </a:r>
            <a:endParaRPr lang="it-IT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8" name="Figura a mano libera 117"/>
          <p:cNvSpPr/>
          <p:nvPr/>
        </p:nvSpPr>
        <p:spPr>
          <a:xfrm>
            <a:off x="477747" y="3542787"/>
            <a:ext cx="6197600" cy="746478"/>
          </a:xfrm>
          <a:custGeom>
            <a:avLst/>
            <a:gdLst>
              <a:gd name="connsiteX0" fmla="*/ 0 w 6197600"/>
              <a:gd name="connsiteY0" fmla="*/ 740833 h 746478"/>
              <a:gd name="connsiteX1" fmla="*/ 990600 w 6197600"/>
              <a:gd name="connsiteY1" fmla="*/ 139700 h 746478"/>
              <a:gd name="connsiteX2" fmla="*/ 1524000 w 6197600"/>
              <a:gd name="connsiteY2" fmla="*/ 698500 h 746478"/>
              <a:gd name="connsiteX3" fmla="*/ 3733800 w 6197600"/>
              <a:gd name="connsiteY3" fmla="*/ 198966 h 746478"/>
              <a:gd name="connsiteX4" fmla="*/ 4682066 w 6197600"/>
              <a:gd name="connsiteY4" fmla="*/ 723900 h 746478"/>
              <a:gd name="connsiteX5" fmla="*/ 5461000 w 6197600"/>
              <a:gd name="connsiteY5" fmla="*/ 63500 h 746478"/>
              <a:gd name="connsiteX6" fmla="*/ 6197600 w 6197600"/>
              <a:gd name="connsiteY6" fmla="*/ 342900 h 74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7600" h="746478">
                <a:moveTo>
                  <a:pt x="0" y="740833"/>
                </a:moveTo>
                <a:cubicBezTo>
                  <a:pt x="368300" y="443794"/>
                  <a:pt x="736600" y="146755"/>
                  <a:pt x="990600" y="139700"/>
                </a:cubicBezTo>
                <a:cubicBezTo>
                  <a:pt x="1244600" y="132645"/>
                  <a:pt x="1066800" y="688622"/>
                  <a:pt x="1524000" y="698500"/>
                </a:cubicBezTo>
                <a:cubicBezTo>
                  <a:pt x="1981200" y="708378"/>
                  <a:pt x="3207456" y="194733"/>
                  <a:pt x="3733800" y="198966"/>
                </a:cubicBezTo>
                <a:cubicBezTo>
                  <a:pt x="4260144" y="203199"/>
                  <a:pt x="4394199" y="746478"/>
                  <a:pt x="4682066" y="723900"/>
                </a:cubicBezTo>
                <a:cubicBezTo>
                  <a:pt x="4969933" y="701322"/>
                  <a:pt x="5208411" y="127000"/>
                  <a:pt x="5461000" y="63500"/>
                </a:cubicBezTo>
                <a:cubicBezTo>
                  <a:pt x="5713589" y="0"/>
                  <a:pt x="5955594" y="171450"/>
                  <a:pt x="6197600" y="34290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9" name="Figura a mano libera 118"/>
          <p:cNvSpPr/>
          <p:nvPr/>
        </p:nvSpPr>
        <p:spPr>
          <a:xfrm>
            <a:off x="467544" y="3151410"/>
            <a:ext cx="6197600" cy="746478"/>
          </a:xfrm>
          <a:custGeom>
            <a:avLst/>
            <a:gdLst>
              <a:gd name="connsiteX0" fmla="*/ 0 w 6197600"/>
              <a:gd name="connsiteY0" fmla="*/ 740833 h 746478"/>
              <a:gd name="connsiteX1" fmla="*/ 990600 w 6197600"/>
              <a:gd name="connsiteY1" fmla="*/ 139700 h 746478"/>
              <a:gd name="connsiteX2" fmla="*/ 1524000 w 6197600"/>
              <a:gd name="connsiteY2" fmla="*/ 698500 h 746478"/>
              <a:gd name="connsiteX3" fmla="*/ 3733800 w 6197600"/>
              <a:gd name="connsiteY3" fmla="*/ 198966 h 746478"/>
              <a:gd name="connsiteX4" fmla="*/ 4682066 w 6197600"/>
              <a:gd name="connsiteY4" fmla="*/ 723900 h 746478"/>
              <a:gd name="connsiteX5" fmla="*/ 5461000 w 6197600"/>
              <a:gd name="connsiteY5" fmla="*/ 63500 h 746478"/>
              <a:gd name="connsiteX6" fmla="*/ 6197600 w 6197600"/>
              <a:gd name="connsiteY6" fmla="*/ 342900 h 74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7600" h="746478">
                <a:moveTo>
                  <a:pt x="0" y="740833"/>
                </a:moveTo>
                <a:cubicBezTo>
                  <a:pt x="368300" y="443794"/>
                  <a:pt x="736600" y="146755"/>
                  <a:pt x="990600" y="139700"/>
                </a:cubicBezTo>
                <a:cubicBezTo>
                  <a:pt x="1244600" y="132645"/>
                  <a:pt x="1066800" y="688622"/>
                  <a:pt x="1524000" y="698500"/>
                </a:cubicBezTo>
                <a:cubicBezTo>
                  <a:pt x="1981200" y="708378"/>
                  <a:pt x="3207456" y="194733"/>
                  <a:pt x="3733800" y="198966"/>
                </a:cubicBezTo>
                <a:cubicBezTo>
                  <a:pt x="4260144" y="203199"/>
                  <a:pt x="4394199" y="746478"/>
                  <a:pt x="4682066" y="723900"/>
                </a:cubicBezTo>
                <a:cubicBezTo>
                  <a:pt x="4969933" y="701322"/>
                  <a:pt x="5208411" y="127000"/>
                  <a:pt x="5461000" y="63500"/>
                </a:cubicBezTo>
                <a:cubicBezTo>
                  <a:pt x="5713589" y="0"/>
                  <a:pt x="5955594" y="171450"/>
                  <a:pt x="6197600" y="34290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0" name="Figura a mano libera 119"/>
          <p:cNvSpPr/>
          <p:nvPr/>
        </p:nvSpPr>
        <p:spPr>
          <a:xfrm>
            <a:off x="467544" y="3989108"/>
            <a:ext cx="6197600" cy="746478"/>
          </a:xfrm>
          <a:custGeom>
            <a:avLst/>
            <a:gdLst>
              <a:gd name="connsiteX0" fmla="*/ 0 w 6197600"/>
              <a:gd name="connsiteY0" fmla="*/ 740833 h 746478"/>
              <a:gd name="connsiteX1" fmla="*/ 990600 w 6197600"/>
              <a:gd name="connsiteY1" fmla="*/ 139700 h 746478"/>
              <a:gd name="connsiteX2" fmla="*/ 1524000 w 6197600"/>
              <a:gd name="connsiteY2" fmla="*/ 698500 h 746478"/>
              <a:gd name="connsiteX3" fmla="*/ 3733800 w 6197600"/>
              <a:gd name="connsiteY3" fmla="*/ 198966 h 746478"/>
              <a:gd name="connsiteX4" fmla="*/ 4682066 w 6197600"/>
              <a:gd name="connsiteY4" fmla="*/ 723900 h 746478"/>
              <a:gd name="connsiteX5" fmla="*/ 5461000 w 6197600"/>
              <a:gd name="connsiteY5" fmla="*/ 63500 h 746478"/>
              <a:gd name="connsiteX6" fmla="*/ 6197600 w 6197600"/>
              <a:gd name="connsiteY6" fmla="*/ 342900 h 74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97600" h="746478">
                <a:moveTo>
                  <a:pt x="0" y="740833"/>
                </a:moveTo>
                <a:cubicBezTo>
                  <a:pt x="368300" y="443794"/>
                  <a:pt x="736600" y="146755"/>
                  <a:pt x="990600" y="139700"/>
                </a:cubicBezTo>
                <a:cubicBezTo>
                  <a:pt x="1244600" y="132645"/>
                  <a:pt x="1066800" y="688622"/>
                  <a:pt x="1524000" y="698500"/>
                </a:cubicBezTo>
                <a:cubicBezTo>
                  <a:pt x="1981200" y="708378"/>
                  <a:pt x="3207456" y="194733"/>
                  <a:pt x="3733800" y="198966"/>
                </a:cubicBezTo>
                <a:cubicBezTo>
                  <a:pt x="4260144" y="203199"/>
                  <a:pt x="4394199" y="746478"/>
                  <a:pt x="4682066" y="723900"/>
                </a:cubicBezTo>
                <a:cubicBezTo>
                  <a:pt x="4969933" y="701322"/>
                  <a:pt x="5208411" y="127000"/>
                  <a:pt x="5461000" y="63500"/>
                </a:cubicBezTo>
                <a:cubicBezTo>
                  <a:pt x="5713589" y="0"/>
                  <a:pt x="5955594" y="171450"/>
                  <a:pt x="6197600" y="34290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5492548" y="1367139"/>
            <a:ext cx="1619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V (x, y, t)</a:t>
            </a:r>
          </a:p>
          <a:p>
            <a:pPr>
              <a:lnSpc>
                <a:spcPct val="200000"/>
              </a:lnSpc>
            </a:pPr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it-IT" sz="1400" b="1" baseline="-25000" dirty="0">
                <a:solidFill>
                  <a:srgbClr val="000000"/>
                </a:solidFill>
                <a:latin typeface="Arial"/>
                <a:cs typeface="Arial"/>
              </a:rPr>
              <a:t>REF </a:t>
            </a:r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(x, y)</a:t>
            </a:r>
          </a:p>
          <a:p>
            <a:pPr>
              <a:lnSpc>
                <a:spcPct val="200000"/>
              </a:lnSpc>
            </a:pPr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it-IT" sz="1400" b="1" baseline="-25000" dirty="0">
                <a:solidFill>
                  <a:srgbClr val="000000"/>
                </a:solidFill>
                <a:latin typeface="Arial"/>
                <a:cs typeface="Arial"/>
              </a:rPr>
              <a:t>REF </a:t>
            </a:r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± n</a:t>
            </a:r>
            <a:r>
              <a:rPr lang="el-GR" sz="1400" b="1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it-IT" sz="1400" b="1" baseline="-25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b="1" dirty="0">
                <a:solidFill>
                  <a:srgbClr val="000000"/>
                </a:solidFill>
                <a:latin typeface="Arial"/>
                <a:cs typeface="Arial"/>
              </a:rPr>
              <a:t>(x, y)</a:t>
            </a:r>
            <a:endParaRPr lang="it-IT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2" name="Connettore 1 121"/>
          <p:cNvCxnSpPr/>
          <p:nvPr/>
        </p:nvCxnSpPr>
        <p:spPr>
          <a:xfrm>
            <a:off x="6803548" y="1655170"/>
            <a:ext cx="43204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3" name="Connettore 1 122"/>
          <p:cNvCxnSpPr/>
          <p:nvPr/>
        </p:nvCxnSpPr>
        <p:spPr>
          <a:xfrm>
            <a:off x="6803548" y="2087218"/>
            <a:ext cx="432048" cy="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124" name="Connettore 1 123"/>
          <p:cNvCxnSpPr/>
          <p:nvPr/>
        </p:nvCxnSpPr>
        <p:spPr>
          <a:xfrm>
            <a:off x="6803548" y="2519266"/>
            <a:ext cx="432048" cy="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dash"/>
          </a:ln>
          <a:effectLst/>
        </p:spPr>
      </p:cxnSp>
      <p:cxnSp>
        <p:nvCxnSpPr>
          <p:cNvPr id="125" name="Connettore 1 124"/>
          <p:cNvCxnSpPr/>
          <p:nvPr/>
        </p:nvCxnSpPr>
        <p:spPr>
          <a:xfrm>
            <a:off x="1259632" y="2791370"/>
            <a:ext cx="432048" cy="43204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6" name="Connettore 1 125"/>
          <p:cNvCxnSpPr/>
          <p:nvPr/>
        </p:nvCxnSpPr>
        <p:spPr>
          <a:xfrm rot="16200000">
            <a:off x="1259631" y="2791370"/>
            <a:ext cx="432048" cy="43204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7" name="Connettore 1 126"/>
          <p:cNvCxnSpPr/>
          <p:nvPr/>
        </p:nvCxnSpPr>
        <p:spPr>
          <a:xfrm>
            <a:off x="5724128" y="2791370"/>
            <a:ext cx="432048" cy="43204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8" name="Connettore 1 127"/>
          <p:cNvCxnSpPr/>
          <p:nvPr/>
        </p:nvCxnSpPr>
        <p:spPr>
          <a:xfrm rot="16200000">
            <a:off x="5724127" y="2791370"/>
            <a:ext cx="432048" cy="43204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9" name="Connettore 1 128"/>
          <p:cNvCxnSpPr/>
          <p:nvPr/>
        </p:nvCxnSpPr>
        <p:spPr>
          <a:xfrm>
            <a:off x="5004048" y="4735586"/>
            <a:ext cx="432048" cy="43204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0" name="Connettore 1 129"/>
          <p:cNvCxnSpPr/>
          <p:nvPr/>
        </p:nvCxnSpPr>
        <p:spPr>
          <a:xfrm rot="16200000">
            <a:off x="5004047" y="4735586"/>
            <a:ext cx="432048" cy="43204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31" name="Freccia in giù 130"/>
          <p:cNvSpPr/>
          <p:nvPr/>
        </p:nvSpPr>
        <p:spPr>
          <a:xfrm>
            <a:off x="2051720" y="2965255"/>
            <a:ext cx="144016" cy="432048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CasellaDiTesto 133"/>
              <p:cNvSpPr txBox="1"/>
              <p:nvPr/>
            </p:nvSpPr>
            <p:spPr>
              <a:xfrm>
                <a:off x="395536" y="5670294"/>
                <a:ext cx="3259610" cy="586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4" name="CasellaDiTesto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670294"/>
                <a:ext cx="3259610" cy="5866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ttangolo 31"/>
          <p:cNvSpPr/>
          <p:nvPr/>
        </p:nvSpPr>
        <p:spPr>
          <a:xfrm>
            <a:off x="257908" y="767305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does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anomaly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mean</a:t>
            </a:r>
            <a:r>
              <a:rPr lang="it-IT" b="1" i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in the RST </a:t>
            </a:r>
            <a:r>
              <a:rPr lang="it-IT" b="1" i="1" u="sng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approach</a:t>
            </a:r>
            <a:r>
              <a:rPr lang="it-IT" b="1" i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b="1" i="1" u="sng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Tramutoli</a:t>
            </a:r>
            <a:r>
              <a:rPr lang="it-IT" b="1" i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1998, 2005, 2007)</a:t>
            </a:r>
            <a:r>
              <a:rPr lang="it-IT" b="1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?</a:t>
            </a:r>
            <a:endParaRPr lang="it-IT" sz="2000" b="1" i="1" dirty="0">
              <a:solidFill>
                <a:srgbClr val="3333FF"/>
              </a:solidFill>
              <a:latin typeface="Arial"/>
              <a:cs typeface="Arial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5719763" y="5141456"/>
            <a:ext cx="2360454" cy="14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it-IT" sz="2200" dirty="0">
                <a:solidFill>
                  <a:srgbClr val="3333FF"/>
                </a:solidFill>
                <a:latin typeface="+mn-lt"/>
              </a:rPr>
              <a:t>  “Site” effects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it-IT" sz="2200" dirty="0">
                <a:solidFill>
                  <a:srgbClr val="3333FF"/>
                </a:solidFill>
                <a:latin typeface="+mn-lt"/>
              </a:rPr>
              <a:t>   Seasonal effects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it-IT" sz="2200" dirty="0">
                <a:solidFill>
                  <a:srgbClr val="3333FF"/>
                </a:solidFill>
                <a:latin typeface="+mn-lt"/>
              </a:rPr>
              <a:t>  “False Alarms” </a:t>
            </a:r>
          </a:p>
        </p:txBody>
      </p:sp>
      <p:grpSp>
        <p:nvGrpSpPr>
          <p:cNvPr id="34" name="Group 25"/>
          <p:cNvGrpSpPr>
            <a:grpSpLocks/>
          </p:cNvGrpSpPr>
          <p:nvPr/>
        </p:nvGrpSpPr>
        <p:grpSpPr bwMode="auto">
          <a:xfrm>
            <a:off x="3717925" y="5487531"/>
            <a:ext cx="1870075" cy="803275"/>
            <a:chOff x="2375" y="3231"/>
            <a:chExt cx="1295" cy="524"/>
          </a:xfrm>
        </p:grpSpPr>
        <p:sp>
          <p:nvSpPr>
            <p:cNvPr id="35" name="AutoShape 26"/>
            <p:cNvSpPr>
              <a:spLocks noChangeArrowheads="1"/>
            </p:cNvSpPr>
            <p:nvPr/>
          </p:nvSpPr>
          <p:spPr bwMode="auto">
            <a:xfrm>
              <a:off x="2375" y="3231"/>
              <a:ext cx="1295" cy="524"/>
            </a:xfrm>
            <a:prstGeom prst="rightArrow">
              <a:avLst>
                <a:gd name="adj1" fmla="val 50000"/>
                <a:gd name="adj2" fmla="val 6178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it-IT" sz="1800">
                <a:solidFill>
                  <a:srgbClr val="3333FF"/>
                </a:solidFill>
              </a:endParaRPr>
            </a:p>
          </p:txBody>
        </p: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>
              <a:off x="2382" y="3332"/>
              <a:ext cx="1016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it-IT" sz="1800" b="1" dirty="0">
                  <a:solidFill>
                    <a:srgbClr val="3333FF"/>
                  </a:solidFill>
                  <a:latin typeface="+mn-lt"/>
                </a:rPr>
                <a:t>Reduction of:</a:t>
              </a:r>
              <a:endParaRPr lang="it-IT" altLang="it-IT" sz="1800" b="1" dirty="0">
                <a:solidFill>
                  <a:srgbClr val="3333FF"/>
                </a:solidFill>
                <a:latin typeface="+mn-lt"/>
              </a:endParaRPr>
            </a:p>
          </p:txBody>
        </p:sp>
      </p:grpSp>
      <p:sp>
        <p:nvSpPr>
          <p:cNvPr id="69" name="Rettangolo 68"/>
          <p:cNvSpPr/>
          <p:nvPr/>
        </p:nvSpPr>
        <p:spPr>
          <a:xfrm>
            <a:off x="5507405" y="1564002"/>
            <a:ext cx="1872208" cy="1224136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animBg="1"/>
      <p:bldP spid="111" grpId="0" animBg="1"/>
      <p:bldP spid="113" grpId="0" animBg="1"/>
      <p:bldP spid="114" grpId="0" animBg="1"/>
      <p:bldP spid="115" grpId="0"/>
      <p:bldP spid="116" grpId="0"/>
      <p:bldP spid="117" grpId="0"/>
      <p:bldP spid="118" grpId="0" animBg="1"/>
      <p:bldP spid="119" grpId="0" animBg="1"/>
      <p:bldP spid="120" grpId="0" animBg="1"/>
      <p:bldP spid="121" grpId="0"/>
      <p:bldP spid="131" grpId="0" animBg="1"/>
      <p:bldP spid="134" grpId="0"/>
      <p:bldP spid="33" grpId="0" autoUpdateAnimBg="0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  <a:ea typeface="Yu Gothic" panose="020B0400000000000000" pitchFamily="34" charset="-128"/>
                <a:cs typeface="Arial" panose="020B0604020202020204" pitchFamily="34" charset="0"/>
              </a:rPr>
              <a:t>The Robust Satellite Techniques (RST) approach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8389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Computation in the space-time domain of the ALICE (Absolutely Local Index of the Change of the Environment) local variation index as:</a:t>
            </a:r>
          </a:p>
        </p:txBody>
      </p:sp>
      <p:grpSp>
        <p:nvGrpSpPr>
          <p:cNvPr id="38" name="Group 55"/>
          <p:cNvGrpSpPr>
            <a:grpSpLocks/>
          </p:cNvGrpSpPr>
          <p:nvPr/>
        </p:nvGrpSpPr>
        <p:grpSpPr bwMode="auto">
          <a:xfrm>
            <a:off x="4140200" y="3573464"/>
            <a:ext cx="4932363" cy="2693988"/>
            <a:chOff x="2653" y="2251"/>
            <a:chExt cx="3107" cy="1697"/>
          </a:xfrm>
        </p:grpSpPr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2653" y="2251"/>
              <a:ext cx="3107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SzPct val="200000"/>
                <a:buFontTx/>
                <a:buNone/>
              </a:pPr>
              <a:r>
                <a:rPr lang="en-GB" altLang="it-IT" sz="2000" dirty="0">
                  <a:solidFill>
                    <a:srgbClr val="3333FF"/>
                  </a:solidFill>
                  <a:latin typeface="+mn-lt"/>
                </a:rPr>
                <a:t>1. Construction of historical data-sets of satellite images </a:t>
              </a:r>
              <a:r>
                <a:rPr lang="en-GB" altLang="it-IT" sz="2000" i="1" dirty="0">
                  <a:solidFill>
                    <a:srgbClr val="3333FF"/>
                  </a:solidFill>
                  <a:latin typeface="+mn-lt"/>
                </a:rPr>
                <a:t>V</a:t>
              </a:r>
              <a:r>
                <a:rPr lang="en-GB" altLang="it-IT" sz="2000" i="1" baseline="-25000" dirty="0">
                  <a:solidFill>
                    <a:srgbClr val="3333FF"/>
                  </a:solidFill>
                  <a:latin typeface="+mn-lt"/>
                </a:rPr>
                <a:t>i</a:t>
              </a:r>
              <a:r>
                <a:rPr lang="en-GB" altLang="it-IT" sz="2000" i="1" dirty="0">
                  <a:solidFill>
                    <a:srgbClr val="3333FF"/>
                  </a:solidFill>
                  <a:latin typeface="+mn-lt"/>
                </a:rPr>
                <a:t>(</a:t>
              </a:r>
              <a:r>
                <a:rPr lang="en-GB" altLang="it-IT" sz="2000" i="1" dirty="0" err="1">
                  <a:solidFill>
                    <a:srgbClr val="3333FF"/>
                  </a:solidFill>
                  <a:latin typeface="+mn-lt"/>
                </a:rPr>
                <a:t>x,y,t</a:t>
              </a:r>
              <a:r>
                <a:rPr lang="en-GB" altLang="it-IT" sz="2000" i="1" dirty="0">
                  <a:solidFill>
                    <a:srgbClr val="3333FF"/>
                  </a:solidFill>
                  <a:latin typeface="+mn-lt"/>
                </a:rPr>
                <a:t>), </a:t>
              </a:r>
              <a:r>
                <a:rPr lang="en-GB" altLang="it-IT" sz="2000" dirty="0">
                  <a:solidFill>
                    <a:srgbClr val="3333FF"/>
                  </a:solidFill>
                  <a:latin typeface="+mn-lt"/>
                </a:rPr>
                <a:t>according to</a:t>
              </a:r>
              <a:r>
                <a:rPr lang="en-GB" altLang="it-IT" sz="2000" i="1" dirty="0">
                  <a:solidFill>
                    <a:srgbClr val="3333FF"/>
                  </a:solidFill>
                  <a:latin typeface="+mn-lt"/>
                </a:rPr>
                <a:t> </a:t>
              </a:r>
              <a:r>
                <a:rPr lang="en-GB" altLang="it-IT" sz="2000" dirty="0">
                  <a:solidFill>
                    <a:srgbClr val="3333FF"/>
                  </a:solidFill>
                  <a:latin typeface="+mn-lt"/>
                </a:rPr>
                <a:t> homogeneous criteria (same channels, same month and hour of acquisition)</a:t>
              </a:r>
              <a:endParaRPr lang="en-GB" altLang="it-IT" sz="2000" i="1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40" name="Text Box 11"/>
            <p:cNvSpPr txBox="1">
              <a:spLocks noChangeArrowheads="1"/>
            </p:cNvSpPr>
            <p:nvPr/>
          </p:nvSpPr>
          <p:spPr bwMode="auto">
            <a:xfrm>
              <a:off x="2660" y="3035"/>
              <a:ext cx="3089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>
                  <a:srgbClr val="FF0000"/>
                </a:buClr>
                <a:buSzPct val="200000"/>
                <a:buFontTx/>
                <a:buNone/>
              </a:pPr>
              <a:r>
                <a:rPr lang="en-GB" altLang="it-IT" sz="2000">
                  <a:solidFill>
                    <a:srgbClr val="3333FF"/>
                  </a:solidFill>
                  <a:latin typeface="+mn-lt"/>
                </a:rPr>
                <a:t>2. Computation of the background “Reference Fields” of temporal mean, </a:t>
              </a:r>
              <a:r>
                <a:rPr lang="en-GB" altLang="it-IT" sz="2000" i="1">
                  <a:solidFill>
                    <a:srgbClr val="3333FF"/>
                  </a:solidFill>
                  <a:latin typeface="+mn-lt"/>
                </a:rPr>
                <a:t>V</a:t>
              </a:r>
              <a:r>
                <a:rPr lang="en-GB" altLang="it-IT" sz="2000" i="1" baseline="-25000">
                  <a:solidFill>
                    <a:srgbClr val="3333FF"/>
                  </a:solidFill>
                  <a:latin typeface="+mn-lt"/>
                </a:rPr>
                <a:t>REF </a:t>
              </a:r>
              <a:r>
                <a:rPr lang="en-GB" altLang="it-IT" sz="2000" i="1">
                  <a:solidFill>
                    <a:srgbClr val="3333FF"/>
                  </a:solidFill>
                  <a:latin typeface="+mn-lt"/>
                </a:rPr>
                <a:t>(x,y) </a:t>
              </a:r>
              <a:r>
                <a:rPr lang="en-GB" altLang="it-IT" sz="2000">
                  <a:solidFill>
                    <a:srgbClr val="3333FF"/>
                  </a:solidFill>
                  <a:latin typeface="+mn-lt"/>
                </a:rPr>
                <a:t>and standard deviation </a:t>
              </a:r>
              <a:r>
                <a:rPr lang="en-GB" altLang="it-IT" sz="2000" i="1">
                  <a:solidFill>
                    <a:srgbClr val="3333FF"/>
                  </a:solidFill>
                  <a:latin typeface="+mn-lt"/>
                  <a:sym typeface="Symbol" panose="05050102010706020507" pitchFamily="18" charset="2"/>
                </a:rPr>
                <a:t></a:t>
              </a:r>
              <a:r>
                <a:rPr lang="en-GB" altLang="it-IT" sz="2000" i="1" baseline="-25000">
                  <a:solidFill>
                    <a:srgbClr val="3333FF"/>
                  </a:solidFill>
                  <a:latin typeface="+mn-lt"/>
                </a:rPr>
                <a:t>V </a:t>
              </a:r>
              <a:r>
                <a:rPr lang="en-GB" altLang="it-IT" sz="2000" i="1">
                  <a:solidFill>
                    <a:srgbClr val="3333FF"/>
                  </a:solidFill>
                  <a:latin typeface="+mn-lt"/>
                </a:rPr>
                <a:t>(x,y)</a:t>
              </a:r>
            </a:p>
          </p:txBody>
        </p: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2668" y="3715"/>
              <a:ext cx="26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Clr>
                  <a:srgbClr val="FF0000"/>
                </a:buClr>
                <a:buSzPct val="200000"/>
                <a:buFontTx/>
                <a:buNone/>
              </a:pPr>
              <a:r>
                <a:rPr lang="en-GB" altLang="it-IT" sz="2000">
                  <a:solidFill>
                    <a:srgbClr val="3333FF"/>
                  </a:solidFill>
                  <a:latin typeface="+mn-lt"/>
                </a:rPr>
                <a:t>3.  Change Detection step</a:t>
              </a:r>
            </a:p>
          </p:txBody>
        </p:sp>
      </p:grpSp>
      <p:grpSp>
        <p:nvGrpSpPr>
          <p:cNvPr id="42" name="Group 13"/>
          <p:cNvGrpSpPr>
            <a:grpSpLocks/>
          </p:cNvGrpSpPr>
          <p:nvPr/>
        </p:nvGrpSpPr>
        <p:grpSpPr bwMode="auto">
          <a:xfrm>
            <a:off x="214313" y="3455988"/>
            <a:ext cx="3957637" cy="3068637"/>
            <a:chOff x="2880" y="1150"/>
            <a:chExt cx="2832" cy="2202"/>
          </a:xfrm>
        </p:grpSpPr>
        <p:graphicFrame>
          <p:nvGraphicFramePr>
            <p:cNvPr id="43" name="Object 14"/>
            <p:cNvGraphicFramePr>
              <a:graphicFrameLocks noChangeAspect="1"/>
            </p:cNvGraphicFramePr>
            <p:nvPr/>
          </p:nvGraphicFramePr>
          <p:xfrm>
            <a:off x="3290" y="1308"/>
            <a:ext cx="1360" cy="1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6" name="Immagine bitmap" r:id="rId3" imgW="4023166" imgH="4023166" progId="Paint.Picture">
                    <p:embed/>
                  </p:oleObj>
                </mc:Choice>
                <mc:Fallback>
                  <p:oleObj name="Immagine bitmap" r:id="rId3" imgW="4023166" imgH="40231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0" y="1308"/>
                          <a:ext cx="1360" cy="126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15"/>
            <p:cNvGraphicFramePr>
              <a:graphicFrameLocks noChangeAspect="1"/>
            </p:cNvGraphicFramePr>
            <p:nvPr/>
          </p:nvGraphicFramePr>
          <p:xfrm>
            <a:off x="3460" y="1467"/>
            <a:ext cx="1360" cy="1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7" name="Immagine bitmap" r:id="rId5" imgW="4023166" imgH="4023166" progId="Paint.Picture">
                    <p:embed/>
                  </p:oleObj>
                </mc:Choice>
                <mc:Fallback>
                  <p:oleObj name="Immagine bitmap" r:id="rId5" imgW="4023166" imgH="40231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0" y="1467"/>
                          <a:ext cx="1360" cy="1267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16"/>
            <p:cNvGraphicFramePr>
              <a:graphicFrameLocks noChangeAspect="1"/>
            </p:cNvGraphicFramePr>
            <p:nvPr/>
          </p:nvGraphicFramePr>
          <p:xfrm>
            <a:off x="3800" y="1744"/>
            <a:ext cx="1360" cy="1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88" name="Immagine bitmap" r:id="rId6" imgW="4023166" imgH="4023166" progId="Paint.Picture">
                    <p:embed/>
                  </p:oleObj>
                </mc:Choice>
                <mc:Fallback>
                  <p:oleObj name="Immagine bitmap" r:id="rId6" imgW="4023166" imgH="40231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0" y="1744"/>
                          <a:ext cx="1360" cy="1267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Line 17"/>
            <p:cNvSpPr>
              <a:spLocks noChangeAspect="1" noChangeShapeType="1"/>
            </p:cNvSpPr>
            <p:nvPr/>
          </p:nvSpPr>
          <p:spPr bwMode="auto">
            <a:xfrm>
              <a:off x="3163" y="1150"/>
              <a:ext cx="0" cy="138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" name="Line 18"/>
            <p:cNvSpPr>
              <a:spLocks noChangeAspect="1" noChangeShapeType="1"/>
            </p:cNvSpPr>
            <p:nvPr/>
          </p:nvSpPr>
          <p:spPr bwMode="auto">
            <a:xfrm>
              <a:off x="3163" y="2536"/>
              <a:ext cx="850" cy="7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" name="Line 19"/>
            <p:cNvSpPr>
              <a:spLocks noChangeAspect="1" noChangeShapeType="1"/>
            </p:cNvSpPr>
            <p:nvPr/>
          </p:nvSpPr>
          <p:spPr bwMode="auto">
            <a:xfrm>
              <a:off x="3163" y="2536"/>
              <a:ext cx="1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" name="Line 20"/>
            <p:cNvSpPr>
              <a:spLocks noChangeAspect="1" noChangeShapeType="1"/>
            </p:cNvSpPr>
            <p:nvPr/>
          </p:nvSpPr>
          <p:spPr bwMode="auto">
            <a:xfrm>
              <a:off x="5160" y="2536"/>
              <a:ext cx="4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Text Box 21"/>
            <p:cNvSpPr txBox="1">
              <a:spLocks noChangeAspect="1" noChangeArrowheads="1"/>
            </p:cNvSpPr>
            <p:nvPr/>
          </p:nvSpPr>
          <p:spPr bwMode="auto">
            <a:xfrm>
              <a:off x="5455" y="2260"/>
              <a:ext cx="257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51" name="Rectangle 22"/>
            <p:cNvSpPr>
              <a:spLocks noChangeAspect="1" noChangeArrowheads="1"/>
            </p:cNvSpPr>
            <p:nvPr/>
          </p:nvSpPr>
          <p:spPr bwMode="auto">
            <a:xfrm>
              <a:off x="3545" y="2615"/>
              <a:ext cx="186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Rectangle 23"/>
            <p:cNvSpPr>
              <a:spLocks noChangeAspect="1" noChangeArrowheads="1"/>
            </p:cNvSpPr>
            <p:nvPr/>
          </p:nvSpPr>
          <p:spPr bwMode="auto">
            <a:xfrm>
              <a:off x="3673" y="2695"/>
              <a:ext cx="186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2400">
                  <a:solidFill>
                    <a:schemeClr val="bg1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Text Box 24"/>
            <p:cNvSpPr txBox="1">
              <a:spLocks noChangeAspect="1" noChangeArrowheads="1"/>
            </p:cNvSpPr>
            <p:nvPr/>
          </p:nvSpPr>
          <p:spPr bwMode="auto">
            <a:xfrm>
              <a:off x="2880" y="1150"/>
              <a:ext cx="243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54" name="Text Box 25"/>
            <p:cNvSpPr txBox="1">
              <a:spLocks noChangeAspect="1" noChangeArrowheads="1"/>
            </p:cNvSpPr>
            <p:nvPr/>
          </p:nvSpPr>
          <p:spPr bwMode="auto">
            <a:xfrm>
              <a:off x="4013" y="3024"/>
              <a:ext cx="20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2400">
                  <a:latin typeface="Times New Roman" panose="02020603050405020304" pitchFamily="18" charset="0"/>
                </a:rPr>
                <a:t>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/>
              <p:cNvSpPr txBox="1"/>
              <p:nvPr/>
            </p:nvSpPr>
            <p:spPr>
              <a:xfrm>
                <a:off x="2014405" y="1912966"/>
                <a:ext cx="4936302" cy="9126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𝑦𝑡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it-IT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𝑅𝐸𝐹</m:t>
                              </m:r>
                            </m:sub>
                          </m:s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55" name="CasellaDiTes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05" y="1912966"/>
                <a:ext cx="4936302" cy="91262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/>
          <p:cNvSpPr txBox="1"/>
          <p:nvPr/>
        </p:nvSpPr>
        <p:spPr>
          <a:xfrm>
            <a:off x="0" y="64986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CSPP 2019 – 25-27 </a:t>
            </a:r>
            <a:r>
              <a:rPr lang="it-IT" dirty="0" err="1" smtClean="0">
                <a:solidFill>
                  <a:schemeClr val="bg1"/>
                </a:solidFill>
              </a:rPr>
              <a:t>June</a:t>
            </a:r>
            <a:r>
              <a:rPr lang="it-IT" dirty="0" smtClean="0">
                <a:solidFill>
                  <a:schemeClr val="bg1"/>
                </a:solidFill>
              </a:rPr>
              <a:t> 2019, </a:t>
            </a:r>
            <a:r>
              <a:rPr lang="it-IT" dirty="0" err="1" smtClean="0">
                <a:solidFill>
                  <a:schemeClr val="bg1"/>
                </a:solidFill>
              </a:rPr>
              <a:t>Shangri</a:t>
            </a:r>
            <a:r>
              <a:rPr lang="it-IT" dirty="0" smtClean="0">
                <a:solidFill>
                  <a:schemeClr val="bg1"/>
                </a:solidFill>
              </a:rPr>
              <a:t> La Hotel Chengdu China	                    </a:t>
            </a:r>
            <a:r>
              <a:rPr lang="it-IT" i="1" dirty="0" smtClean="0">
                <a:solidFill>
                  <a:schemeClr val="bg1"/>
                </a:solidFill>
              </a:rPr>
              <a:t>Teodosio Lacava</a:t>
            </a:r>
            <a:endParaRPr lang="it-I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ttivo">
  <a:themeElements>
    <a:clrScheme name="Bl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4341</TotalTime>
  <Words>2550</Words>
  <Application>Microsoft Office PowerPoint</Application>
  <PresentationFormat>Presentazione su schermo (4:3)</PresentationFormat>
  <Paragraphs>537</Paragraphs>
  <Slides>38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38</vt:i4>
      </vt:variant>
    </vt:vector>
  </HeadingPairs>
  <TitlesOfParts>
    <vt:vector size="61" baseType="lpstr">
      <vt:lpstr>Yu Gothic</vt:lpstr>
      <vt:lpstr>Adobe Gothic Std B</vt:lpstr>
      <vt:lpstr>Arial</vt:lpstr>
      <vt:lpstr>Book Antiqua</vt:lpstr>
      <vt:lpstr>Calibri</vt:lpstr>
      <vt:lpstr>Calibri Light</vt:lpstr>
      <vt:lpstr>Cambria Math</vt:lpstr>
      <vt:lpstr>Constantia</vt:lpstr>
      <vt:lpstr>DilleniaUPC</vt:lpstr>
      <vt:lpstr>Kalinga</vt:lpstr>
      <vt:lpstr>Maiandra GD</vt:lpstr>
      <vt:lpstr>Marlett</vt:lpstr>
      <vt:lpstr>Symbol</vt:lpstr>
      <vt:lpstr>Tahoma</vt:lpstr>
      <vt:lpstr>Times</vt:lpstr>
      <vt:lpstr>Times New Roman</vt:lpstr>
      <vt:lpstr>Wingdings</vt:lpstr>
      <vt:lpstr>Tema di Office</vt:lpstr>
      <vt:lpstr>Retrospettivo</vt:lpstr>
      <vt:lpstr>Fotografia di Photo Editor</vt:lpstr>
      <vt:lpstr>ClipArt</vt:lpstr>
      <vt:lpstr>Immagine bitmap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lacava</dc:creator>
  <cp:lastModifiedBy>Lacava</cp:lastModifiedBy>
  <cp:revision>155</cp:revision>
  <cp:lastPrinted>2019-06-20T13:51:47Z</cp:lastPrinted>
  <dcterms:created xsi:type="dcterms:W3CDTF">2019-05-30T12:08:21Z</dcterms:created>
  <dcterms:modified xsi:type="dcterms:W3CDTF">2019-06-24T15:16:13Z</dcterms:modified>
</cp:coreProperties>
</file>